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48" r:id="rId2"/>
    <p:sldMasterId id="2147483658" r:id="rId3"/>
  </p:sldMasterIdLst>
  <p:notesMasterIdLst>
    <p:notesMasterId r:id="rId17"/>
  </p:notesMasterIdLst>
  <p:handoutMasterIdLst>
    <p:handoutMasterId r:id="rId18"/>
  </p:handoutMasterIdLst>
  <p:sldIdLst>
    <p:sldId id="256" r:id="rId4"/>
    <p:sldId id="281" r:id="rId5"/>
    <p:sldId id="279" r:id="rId6"/>
    <p:sldId id="278" r:id="rId7"/>
    <p:sldId id="272" r:id="rId8"/>
    <p:sldId id="298" r:id="rId9"/>
    <p:sldId id="284" r:id="rId10"/>
    <p:sldId id="265" r:id="rId11"/>
    <p:sldId id="289" r:id="rId12"/>
    <p:sldId id="300" r:id="rId13"/>
    <p:sldId id="270" r:id="rId14"/>
    <p:sldId id="276" r:id="rId15"/>
    <p:sldId id="275" r:id="rId1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856"/>
    <a:srgbClr val="1CBBB4"/>
    <a:srgbClr val="9FED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5360" autoAdjust="0"/>
  </p:normalViewPr>
  <p:slideViewPr>
    <p:cSldViewPr showGuides="1">
      <p:cViewPr>
        <p:scale>
          <a:sx n="158" d="100"/>
          <a:sy n="158" d="100"/>
        </p:scale>
        <p:origin x="518" y="57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31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000" dirty="0" smtClean="0"/>
              <a:t>Место проведения курсов </a:t>
            </a:r>
            <a:endParaRPr lang="ru-RU" sz="1000" dirty="0"/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0.1585696654409558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6.97377557739164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599378481455874E-2"/>
                  <c:y val="-0.167472545948946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Липецкая область</c:v>
                </c:pt>
                <c:pt idx="1">
                  <c:v>Санкт-Петербург и Москва</c:v>
                </c:pt>
                <c:pt idx="2">
                  <c:v>Другое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0.45</c:v>
                </c:pt>
                <c:pt idx="1">
                  <c:v>0.13</c:v>
                </c:pt>
                <c:pt idx="2">
                  <c:v>0.42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564-4F71-891E-206078155D3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341376"/>
        <c:axId val="47584896"/>
      </c:barChart>
      <c:catAx>
        <c:axId val="42341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700000"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pPr>
            <a:endParaRPr lang="ru-RU"/>
          </a:p>
        </c:txPr>
        <c:crossAx val="47584896"/>
        <c:crosses val="autoZero"/>
        <c:auto val="1"/>
        <c:lblAlgn val="ctr"/>
        <c:lblOffset val="100"/>
        <c:noMultiLvlLbl val="0"/>
      </c:catAx>
      <c:valAx>
        <c:axId val="47584896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pPr>
            <a:endParaRPr lang="ru-RU"/>
          </a:p>
        </c:txPr>
        <c:crossAx val="42341376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/>
            </a:pPr>
            <a:r>
              <a:rPr lang="ru-RU" sz="1000" dirty="0" smtClean="0"/>
              <a:t>Форма проведения курсов</a:t>
            </a:r>
            <a:endParaRPr lang="ru-RU" sz="10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2388657119051877"/>
          <c:y val="4.1108554359034911E-2"/>
          <c:w val="0.72428980866437509"/>
          <c:h val="0.588582057131195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4050594679434392E-2"/>
                  <c:y val="-0.1133888051130863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83531559811464E-3"/>
                  <c:y val="-0.184587790327402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0.1593370597818166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Очное</c:v>
                </c:pt>
                <c:pt idx="1">
                  <c:v>Заочное</c:v>
                </c:pt>
                <c:pt idx="2">
                  <c:v>Очно-заочное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0.24</c:v>
                </c:pt>
                <c:pt idx="1">
                  <c:v>0.47</c:v>
                </c:pt>
                <c:pt idx="2">
                  <c:v>0.42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BF-492E-A3E3-DE577D476FB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342400"/>
        <c:axId val="47591360"/>
      </c:barChart>
      <c:catAx>
        <c:axId val="42342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700000"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pPr>
            <a:endParaRPr lang="ru-RU"/>
          </a:p>
        </c:txPr>
        <c:crossAx val="47591360"/>
        <c:crosses val="autoZero"/>
        <c:auto val="1"/>
        <c:lblAlgn val="ctr"/>
        <c:lblOffset val="100"/>
        <c:noMultiLvlLbl val="0"/>
      </c:catAx>
      <c:valAx>
        <c:axId val="47591360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pPr>
            <a:endParaRPr lang="ru-RU"/>
          </a:p>
        </c:txPr>
        <c:crossAx val="42342400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000" dirty="0" smtClean="0"/>
              <a:t>Разработка и размещений образовательных курсов на образовательных платформах</a:t>
            </a:r>
            <a:endParaRPr lang="ru-RU" sz="1000" dirty="0"/>
          </a:p>
        </c:rich>
      </c:tx>
      <c:layout>
        <c:manualLayout>
          <c:xMode val="edge"/>
          <c:yMode val="edge"/>
          <c:x val="0.22006216646545693"/>
          <c:y val="1.959657795400410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571574129523706"/>
          <c:y val="4.1108579957895644E-2"/>
          <c:w val="0.75573750909788318"/>
          <c:h val="0.5440781558848626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6.5536159317887265E-3"/>
                  <c:y val="-3.921733016427698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r>
                      <a:rPr lang="ru-RU" dirty="0" smtClean="0"/>
                      <a:t>,22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0.1023319413419387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ru-RU" dirty="0" smtClean="0"/>
                      <a:t>,42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8304238976830906E-3"/>
                  <c:y val="-4.520225880135807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r>
                      <a:rPr lang="ru-RU" dirty="0" smtClean="0"/>
                      <a:t>,44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"Университет НТИ 2035"</c:v>
                </c:pt>
                <c:pt idx="1">
                  <c:v>Российская электронная школа</c:v>
                </c:pt>
                <c:pt idx="2">
                  <c:v>Национальная платформа открытого образования OpenEdu, EDX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2.2000000000000001E-3</c:v>
                </c:pt>
                <c:pt idx="1">
                  <c:v>2.4199999999999999E-2</c:v>
                </c:pt>
                <c:pt idx="2">
                  <c:v>4.4000000000000003E-3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462-4F8C-8FE9-168C14F5EF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237440"/>
        <c:axId val="47592512"/>
      </c:barChart>
      <c:catAx>
        <c:axId val="50237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 anchor="t" anchorCtr="0"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pPr>
            <a:endParaRPr lang="ru-RU"/>
          </a:p>
        </c:txPr>
        <c:crossAx val="47592512"/>
        <c:crosses val="autoZero"/>
        <c:auto val="1"/>
        <c:lblAlgn val="ctr"/>
        <c:lblOffset val="100"/>
        <c:noMultiLvlLbl val="0"/>
      </c:catAx>
      <c:valAx>
        <c:axId val="47592512"/>
        <c:scaling>
          <c:orientation val="minMax"/>
          <c:max val="0.1"/>
          <c:min val="0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 rot="0"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pPr>
            <a:endParaRPr lang="ru-RU"/>
          </a:p>
        </c:txPr>
        <c:crossAx val="50237440"/>
        <c:crosses val="autoZero"/>
        <c:crossBetween val="between"/>
        <c:majorUnit val="2.0000000000000004E-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05232281170583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1C0-49F4-B4EF-5720E8A740DF}"/>
                </c:ext>
              </c:extLst>
            </c:dLbl>
            <c:dLbl>
              <c:idx val="1"/>
              <c:layout>
                <c:manualLayout>
                  <c:x val="1.5074298487252604E-3"/>
                  <c:y val="-9.072873592700575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1C0-49F4-B4EF-5720E8A740DF}"/>
                </c:ext>
              </c:extLst>
            </c:dLbl>
            <c:dLbl>
              <c:idx val="2"/>
              <c:layout>
                <c:manualLayout>
                  <c:x val="-1.5074298487253155E-3"/>
                  <c:y val="-0.275843295109432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1C0-49F4-B4EF-5720E8A740DF}"/>
                </c:ext>
              </c:extLst>
            </c:dLbl>
            <c:dLbl>
              <c:idx val="3"/>
              <c:layout>
                <c:manualLayout>
                  <c:x val="1.5074298487252604E-3"/>
                  <c:y val="-0.2866719393652318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1C0-49F4-B4EF-5720E8A740DF}"/>
                </c:ext>
              </c:extLst>
            </c:dLbl>
            <c:dLbl>
              <c:idx val="4"/>
              <c:layout>
                <c:manualLayout>
                  <c:x val="-1.5074298487252604E-3"/>
                  <c:y val="-0.29699355861331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1C0-49F4-B4EF-5720E8A740DF}"/>
                </c:ext>
              </c:extLst>
            </c:dLbl>
            <c:dLbl>
              <c:idx val="5"/>
              <c:layout>
                <c:manualLayout>
                  <c:x val="1.5074298487252604E-3"/>
                  <c:y val="-0.2930780783264161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1C0-49F4-B4EF-5720E8A740DF}"/>
                </c:ext>
              </c:extLst>
            </c:dLbl>
            <c:dLbl>
              <c:idx val="6"/>
              <c:layout>
                <c:manualLayout>
                  <c:x val="-1.5074298487252604E-3"/>
                  <c:y val="-0.4003922258696088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1C0-49F4-B4EF-5720E8A740DF}"/>
                </c:ext>
              </c:extLst>
            </c:dLbl>
            <c:dLbl>
              <c:idx val="7"/>
              <c:layout>
                <c:manualLayout>
                  <c:x val="1.5074298487252604E-3"/>
                  <c:y val="-0.3905600077653455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1C0-49F4-B4EF-5720E8A740DF}"/>
                </c:ext>
              </c:extLst>
            </c:dLbl>
            <c:dLbl>
              <c:idx val="8"/>
              <c:layout>
                <c:manualLayout>
                  <c:x val="-1.5074298487252604E-3"/>
                  <c:y val="-0.3905600077653455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1C0-49F4-B4EF-5720E8A740DF}"/>
                </c:ext>
              </c:extLst>
            </c:dLbl>
            <c:dLbl>
              <c:idx val="9"/>
              <c:layout>
                <c:manualLayout>
                  <c:x val="-4.5222895461758915E-3"/>
                  <c:y val="-0.3265509474724803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E1C0-49F4-B4EF-5720E8A740DF}"/>
                </c:ext>
              </c:extLst>
            </c:dLbl>
            <c:dLbl>
              <c:idx val="10"/>
              <c:layout>
                <c:manualLayout>
                  <c:x val="-1.1054357856433313E-16"/>
                  <c:y val="-0.320642886018880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E1C0-49F4-B4EF-5720E8A740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cat>
          <c:val>
            <c:numRef>
              <c:f>Sheet1!$B$2:$B$12</c:f>
              <c:numCache>
                <c:formatCode>0.00</c:formatCode>
                <c:ptCount val="11"/>
                <c:pt idx="0">
                  <c:v>1.89</c:v>
                </c:pt>
                <c:pt idx="1">
                  <c:v>14.716981132075471</c:v>
                </c:pt>
                <c:pt idx="2">
                  <c:v>61.132075471698109</c:v>
                </c:pt>
                <c:pt idx="3">
                  <c:v>63.018867924528301</c:v>
                </c:pt>
                <c:pt idx="4">
                  <c:v>60.377358490566039</c:v>
                </c:pt>
                <c:pt idx="5">
                  <c:v>66.415094339622641</c:v>
                </c:pt>
                <c:pt idx="6">
                  <c:v>89.433962264150949</c:v>
                </c:pt>
                <c:pt idx="7">
                  <c:v>91.320754716981128</c:v>
                </c:pt>
                <c:pt idx="8">
                  <c:v>91.320754716981128</c:v>
                </c:pt>
                <c:pt idx="9">
                  <c:v>73.20754716981132</c:v>
                </c:pt>
                <c:pt idx="10">
                  <c:v>71.698113207547166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564-4F71-891E-206078155D3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2483584"/>
        <c:axId val="90443712"/>
      </c:barChart>
      <c:catAx>
        <c:axId val="524835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defRPr>
                </a:pPr>
                <a:r>
                  <a:rPr lang="ru-RU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Классы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0443712"/>
        <c:crosses val="autoZero"/>
        <c:auto val="1"/>
        <c:lblAlgn val="ctr"/>
        <c:lblOffset val="100"/>
        <c:noMultiLvlLbl val="0"/>
      </c:catAx>
      <c:valAx>
        <c:axId val="904437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defRPr>
                </a:pPr>
                <a:r>
                  <a:rPr lang="ru-RU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Доля, %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pPr>
            <a:endParaRPr lang="ru-RU"/>
          </a:p>
        </c:txPr>
        <c:crossAx val="52483584"/>
        <c:crosses val="autoZero"/>
        <c:crossBetween val="between"/>
        <c:min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0647C-2142-49BD-86CE-ED609DF61204}" type="datetimeFigureOut">
              <a:rPr lang="ko-KR" altLang="en-US" smtClean="0"/>
              <a:t>2020-12-18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6AFA7-4971-4E87-AA3D-540E429FAD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19794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DFE15-6179-4579-ADBF-D18E81C13FE2}" type="datetimeFigureOut">
              <a:rPr lang="ko-KR" altLang="en-US" smtClean="0"/>
              <a:t>2020-12-18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CC151-D09E-4313-86BF-DE81850A7C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83177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Placeholder 9">
            <a:extLst>
              <a:ext uri="{FF2B5EF4-FFF2-40B4-BE49-F238E27FC236}">
                <a16:creationId xmlns="" xmlns:a16="http://schemas.microsoft.com/office/drawing/2014/main" id="{139BBCBE-08BA-417D-87EB-C9DA6CB356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969062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  <p:sp>
        <p:nvSpPr>
          <p:cNvPr id="52" name="제목 1">
            <a:extLst>
              <a:ext uri="{FF2B5EF4-FFF2-40B4-BE49-F238E27FC236}">
                <a16:creationId xmlns="" xmlns:a16="http://schemas.microsoft.com/office/drawing/2014/main" id="{AE33218E-9C24-435F-948C-815D84D473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17417"/>
            <a:ext cx="9143998" cy="54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/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9316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182700" y="0"/>
            <a:ext cx="4248472" cy="185167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182700" y="3291830"/>
            <a:ext cx="4248472" cy="185167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4182699" y="1851670"/>
            <a:ext cx="4259041" cy="145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5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17858" y="1275606"/>
            <a:ext cx="2448545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339542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960954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6700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0" y="1167594"/>
            <a:ext cx="2880000" cy="280831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264000" y="0"/>
            <a:ext cx="2880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9703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20000" y="540000"/>
            <a:ext cx="2484000" cy="40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926807" y="540000"/>
            <a:ext cx="2484704" cy="40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3323403" y="540000"/>
            <a:ext cx="2484000" cy="406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9304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4564685" y="0"/>
            <a:ext cx="4579315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3556573" y="832001"/>
            <a:ext cx="2016224" cy="3482571"/>
            <a:chOff x="2627784" y="1825002"/>
            <a:chExt cx="1198166" cy="2069560"/>
          </a:xfrm>
        </p:grpSpPr>
        <p:sp>
          <p:nvSpPr>
            <p:cNvPr id="5" name="Rounded Rectangle 4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10" name="Oval 9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ounded Rectangle 10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77198" y="1115645"/>
            <a:ext cx="1774974" cy="27987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16274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1239541"/>
            <a:ext cx="9144000" cy="33639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66153"/>
            <a:ext cx="4217146" cy="2310733"/>
          </a:xfrm>
          <a:prstGeom prst="rect">
            <a:avLst/>
          </a:prstGeom>
        </p:spPr>
      </p:pic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115416" y="1859201"/>
            <a:ext cx="2772000" cy="194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216FB63C-5800-4111-92B0-B9CD0BCBE5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67028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Images &amp; Contents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8516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 userDrawn="1"/>
        </p:nvGrpSpPr>
        <p:grpSpPr>
          <a:xfrm>
            <a:off x="539552" y="1331976"/>
            <a:ext cx="1852788" cy="3200273"/>
            <a:chOff x="2627784" y="1825002"/>
            <a:chExt cx="1198166" cy="2069560"/>
          </a:xfrm>
        </p:grpSpPr>
        <p:sp>
          <p:nvSpPr>
            <p:cNvPr id="18" name="Rounded Rectangle 17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21" name="Oval 20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Rounded Rectangle 21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0177" y="1646164"/>
            <a:ext cx="1030277" cy="25718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690454" y="1221920"/>
            <a:ext cx="1980221" cy="3420385"/>
            <a:chOff x="2627784" y="1825002"/>
            <a:chExt cx="1198166" cy="2069560"/>
          </a:xfrm>
        </p:grpSpPr>
        <p:sp>
          <p:nvSpPr>
            <p:cNvPr id="11" name="Rounded Rectangle 10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14" name="Oval 13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Rounded Rectangle 14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11099" y="1544792"/>
            <a:ext cx="1743279" cy="27487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5" name="Title 1">
            <a:extLst>
              <a:ext uri="{FF2B5EF4-FFF2-40B4-BE49-F238E27FC236}">
                <a16:creationId xmlns="" xmlns:a16="http://schemas.microsoft.com/office/drawing/2014/main" id="{A4481C05-B01C-4D49-8033-5D0490F682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67028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Images &amp; Contents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1290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907677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lt"/>
            </a:endParaRPr>
          </a:p>
        </p:txBody>
      </p:sp>
      <p:sp>
        <p:nvSpPr>
          <p:cNvPr id="15" name="Rounded Rectangle 14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6" name="Half Frame 15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257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 userDrawn="1"/>
        </p:nvSpPr>
        <p:spPr>
          <a:xfrm>
            <a:off x="1" y="889772"/>
            <a:ext cx="9144000" cy="33639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665156" y="2091331"/>
            <a:ext cx="5472608" cy="54207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3600" b="1" baseline="0">
                <a:solidFill>
                  <a:schemeClr val="tx1"/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665156" y="2640899"/>
            <a:ext cx="5472608" cy="276687"/>
          </a:xfrm>
          <a:prstGeom prst="rect">
            <a:avLst/>
          </a:prstGeom>
        </p:spPr>
        <p:txBody>
          <a:bodyPr lIns="108000" anchor="ctr"/>
          <a:lstStyle>
            <a:lvl1pPr marL="0" indent="0" algn="l">
              <a:buNone/>
              <a:defRPr sz="1400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Add text</a:t>
            </a:r>
            <a:endParaRPr lang="ko-KR" alt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410728" y="1571507"/>
            <a:ext cx="1895276" cy="2008355"/>
            <a:chOff x="5304922" y="1037184"/>
            <a:chExt cx="3492000" cy="3700344"/>
          </a:xfrm>
        </p:grpSpPr>
        <p:grpSp>
          <p:nvGrpSpPr>
            <p:cNvPr id="5" name="Group 4"/>
            <p:cNvGrpSpPr/>
            <p:nvPr/>
          </p:nvGrpSpPr>
          <p:grpSpPr>
            <a:xfrm>
              <a:off x="5304922" y="3743716"/>
              <a:ext cx="3492000" cy="437610"/>
              <a:chOff x="1709238" y="4209096"/>
              <a:chExt cx="3492000" cy="43761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3" name="Group 32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6" name="Group 5"/>
            <p:cNvGrpSpPr/>
            <p:nvPr/>
          </p:nvGrpSpPr>
          <p:grpSpPr>
            <a:xfrm flipH="1">
              <a:off x="5304922" y="4299918"/>
              <a:ext cx="3492000" cy="437610"/>
              <a:chOff x="1709238" y="4209096"/>
              <a:chExt cx="3492000" cy="43761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6272654" y="1875857"/>
              <a:ext cx="720080" cy="720080"/>
              <a:chOff x="6272654" y="1875857"/>
              <a:chExt cx="720080" cy="72008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6272654" y="1875857"/>
                <a:ext cx="720080" cy="72008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Parallelogram 5"/>
              <p:cNvSpPr>
                <a:spLocks/>
              </p:cNvSpPr>
              <p:nvPr/>
            </p:nvSpPr>
            <p:spPr>
              <a:xfrm>
                <a:off x="6391715" y="1978487"/>
                <a:ext cx="481958" cy="481904"/>
              </a:xfrm>
              <a:custGeom>
                <a:avLst/>
                <a:gdLst/>
                <a:ahLst/>
                <a:cxnLst/>
                <a:rect l="l" t="t" r="r" b="b"/>
                <a:pathLst>
                  <a:path w="848270" h="868857">
                    <a:moveTo>
                      <a:pt x="424135" y="189887"/>
                    </a:moveTo>
                    <a:lnTo>
                      <a:pt x="297766" y="526729"/>
                    </a:lnTo>
                    <a:lnTo>
                      <a:pt x="550505" y="526729"/>
                    </a:lnTo>
                    <a:close/>
                    <a:moveTo>
                      <a:pt x="325960" y="0"/>
                    </a:moveTo>
                    <a:lnTo>
                      <a:pt x="352897" y="0"/>
                    </a:lnTo>
                    <a:lnTo>
                      <a:pt x="495373" y="0"/>
                    </a:lnTo>
                    <a:lnTo>
                      <a:pt x="522310" y="0"/>
                    </a:lnTo>
                    <a:lnTo>
                      <a:pt x="848270" y="868857"/>
                    </a:lnTo>
                    <a:lnTo>
                      <a:pt x="678857" y="868857"/>
                    </a:lnTo>
                    <a:lnTo>
                      <a:pt x="604960" y="671883"/>
                    </a:lnTo>
                    <a:lnTo>
                      <a:pt x="243310" y="671883"/>
                    </a:lnTo>
                    <a:lnTo>
                      <a:pt x="169413" y="868857"/>
                    </a:lnTo>
                    <a:lnTo>
                      <a:pt x="0" y="868857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7109110" y="1875857"/>
              <a:ext cx="720080" cy="720080"/>
              <a:chOff x="7109110" y="1875857"/>
              <a:chExt cx="720080" cy="72008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7109110" y="1875857"/>
                <a:ext cx="720080" cy="72008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Rectangle 9"/>
              <p:cNvSpPr>
                <a:spLocks noChangeAspect="1"/>
              </p:cNvSpPr>
              <p:nvPr/>
            </p:nvSpPr>
            <p:spPr>
              <a:xfrm>
                <a:off x="7267746" y="1994945"/>
                <a:ext cx="402809" cy="481904"/>
              </a:xfrm>
              <a:custGeom>
                <a:avLst/>
                <a:gdLst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174101 w 728932"/>
                  <a:gd name="connsiteY5" fmla="*/ 488630 h 872065"/>
                  <a:gd name="connsiteX6" fmla="*/ 174101 w 728932"/>
                  <a:gd name="connsiteY6" fmla="*/ 140965 h 872065"/>
                  <a:gd name="connsiteX7" fmla="*/ 174101 w 728932"/>
                  <a:gd name="connsiteY7" fmla="*/ 347665 h 872065"/>
                  <a:gd name="connsiteX8" fmla="*/ 431276 w 728932"/>
                  <a:gd name="connsiteY8" fmla="*/ 347665 h 872065"/>
                  <a:gd name="connsiteX9" fmla="*/ 431276 w 728932"/>
                  <a:gd name="connsiteY9" fmla="*/ 345754 h 872065"/>
                  <a:gd name="connsiteX10" fmla="*/ 517000 w 728932"/>
                  <a:gd name="connsiteY10" fmla="*/ 243359 h 872065"/>
                  <a:gd name="connsiteX11" fmla="*/ 433656 w 728932"/>
                  <a:gd name="connsiteY11" fmla="*/ 148109 h 872065"/>
                  <a:gd name="connsiteX12" fmla="*/ 174101 w 728932"/>
                  <a:gd name="connsiteY12" fmla="*/ 140965 h 872065"/>
                  <a:gd name="connsiteX13" fmla="*/ 0 w 728932"/>
                  <a:gd name="connsiteY13" fmla="*/ 0 h 872065"/>
                  <a:gd name="connsiteX14" fmla="*/ 127816 w 728932"/>
                  <a:gd name="connsiteY14" fmla="*/ 0 h 872065"/>
                  <a:gd name="connsiteX15" fmla="*/ 174101 w 728932"/>
                  <a:gd name="connsiteY15" fmla="*/ 0 h 872065"/>
                  <a:gd name="connsiteX16" fmla="*/ 447945 w 728932"/>
                  <a:gd name="connsiteY16" fmla="*/ 0 h 872065"/>
                  <a:gd name="connsiteX17" fmla="*/ 447945 w 728932"/>
                  <a:gd name="connsiteY17" fmla="*/ 1732 h 872065"/>
                  <a:gd name="connsiteX18" fmla="*/ 683688 w 728932"/>
                  <a:gd name="connsiteY18" fmla="*/ 179066 h 872065"/>
                  <a:gd name="connsiteX19" fmla="*/ 559863 w 728932"/>
                  <a:gd name="connsiteY19" fmla="*/ 407666 h 872065"/>
                  <a:gd name="connsiteX20" fmla="*/ 728932 w 728932"/>
                  <a:gd name="connsiteY20" fmla="*/ 633885 h 872065"/>
                  <a:gd name="connsiteX21" fmla="*/ 433657 w 728932"/>
                  <a:gd name="connsiteY21" fmla="*/ 872010 h 872065"/>
                  <a:gd name="connsiteX22" fmla="*/ 433776 w 728932"/>
                  <a:gd name="connsiteY22" fmla="*/ 869628 h 872065"/>
                  <a:gd name="connsiteX23" fmla="*/ 174101 w 728932"/>
                  <a:gd name="connsiteY23" fmla="*/ 869628 h 872065"/>
                  <a:gd name="connsiteX24" fmla="*/ 127816 w 728932"/>
                  <a:gd name="connsiteY24" fmla="*/ 869628 h 872065"/>
                  <a:gd name="connsiteX25" fmla="*/ 0 w 728932"/>
                  <a:gd name="connsiteY25" fmla="*/ 869628 h 872065"/>
                  <a:gd name="connsiteX26" fmla="*/ 0 w 728932"/>
                  <a:gd name="connsiteY26" fmla="*/ 0 h 872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728932" h="872065">
                    <a:moveTo>
                      <a:pt x="174101" y="488630"/>
                    </a:moveTo>
                    <a:lnTo>
                      <a:pt x="174101" y="728663"/>
                    </a:lnTo>
                    <a:lnTo>
                      <a:pt x="442406" y="728663"/>
                    </a:lnTo>
                    <a:cubicBezTo>
                      <a:pt x="511257" y="715167"/>
                      <a:pt x="549532" y="684907"/>
                      <a:pt x="547956" y="612454"/>
                    </a:cubicBezTo>
                    <a:cubicBezTo>
                      <a:pt x="543194" y="552923"/>
                      <a:pt x="538432" y="510060"/>
                      <a:pt x="431276" y="493391"/>
                    </a:cubicBezTo>
                    <a:lnTo>
                      <a:pt x="174101" y="488630"/>
                    </a:lnTo>
                    <a:close/>
                    <a:moveTo>
                      <a:pt x="174101" y="140965"/>
                    </a:moveTo>
                    <a:lnTo>
                      <a:pt x="174101" y="347665"/>
                    </a:lnTo>
                    <a:lnTo>
                      <a:pt x="431276" y="347665"/>
                    </a:lnTo>
                    <a:lnTo>
                      <a:pt x="431276" y="345754"/>
                    </a:lnTo>
                    <a:cubicBezTo>
                      <a:pt x="474139" y="322735"/>
                      <a:pt x="514619" y="311622"/>
                      <a:pt x="517000" y="243359"/>
                    </a:cubicBezTo>
                    <a:cubicBezTo>
                      <a:pt x="517000" y="202878"/>
                      <a:pt x="502713" y="157634"/>
                      <a:pt x="433656" y="148109"/>
                    </a:cubicBezTo>
                    <a:cubicBezTo>
                      <a:pt x="366981" y="140568"/>
                      <a:pt x="274510" y="141043"/>
                      <a:pt x="174101" y="140965"/>
                    </a:cubicBezTo>
                    <a:close/>
                    <a:moveTo>
                      <a:pt x="0" y="0"/>
                    </a:moveTo>
                    <a:lnTo>
                      <a:pt x="127816" y="0"/>
                    </a:lnTo>
                    <a:lnTo>
                      <a:pt x="174101" y="0"/>
                    </a:lnTo>
                    <a:lnTo>
                      <a:pt x="447945" y="0"/>
                    </a:lnTo>
                    <a:lnTo>
                      <a:pt x="447945" y="1732"/>
                    </a:lnTo>
                    <a:cubicBezTo>
                      <a:pt x="634795" y="8775"/>
                      <a:pt x="679801" y="148746"/>
                      <a:pt x="683688" y="179066"/>
                    </a:cubicBezTo>
                    <a:cubicBezTo>
                      <a:pt x="689245" y="333848"/>
                      <a:pt x="620981" y="374328"/>
                      <a:pt x="559863" y="407666"/>
                    </a:cubicBezTo>
                    <a:cubicBezTo>
                      <a:pt x="663844" y="433066"/>
                      <a:pt x="727345" y="515617"/>
                      <a:pt x="728932" y="633885"/>
                    </a:cubicBezTo>
                    <a:cubicBezTo>
                      <a:pt x="720200" y="800572"/>
                      <a:pt x="594788" y="874392"/>
                      <a:pt x="433657" y="872010"/>
                    </a:cubicBezTo>
                    <a:cubicBezTo>
                      <a:pt x="433697" y="871216"/>
                      <a:pt x="433736" y="870422"/>
                      <a:pt x="433776" y="869628"/>
                    </a:cubicBezTo>
                    <a:lnTo>
                      <a:pt x="174101" y="869628"/>
                    </a:lnTo>
                    <a:lnTo>
                      <a:pt x="127816" y="869628"/>
                    </a:lnTo>
                    <a:lnTo>
                      <a:pt x="0" y="869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6690882" y="1037184"/>
              <a:ext cx="720080" cy="720080"/>
              <a:chOff x="6690882" y="1037184"/>
              <a:chExt cx="720080" cy="72008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6690882" y="1037184"/>
                <a:ext cx="720080" cy="720080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Block Arc 12"/>
              <p:cNvSpPr>
                <a:spLocks noChangeAspect="1"/>
              </p:cNvSpPr>
              <p:nvPr/>
            </p:nvSpPr>
            <p:spPr>
              <a:xfrm>
                <a:off x="6842201" y="1156272"/>
                <a:ext cx="417443" cy="481904"/>
              </a:xfrm>
              <a:prstGeom prst="blockArc">
                <a:avLst>
                  <a:gd name="adj1" fmla="val 1756726"/>
                  <a:gd name="adj2" fmla="val 19889488"/>
                  <a:gd name="adj3" fmla="val 22774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" name="Round Same Side Corner Rectangle 51"/>
            <p:cNvSpPr/>
            <p:nvPr/>
          </p:nvSpPr>
          <p:spPr>
            <a:xfrm rot="5400000">
              <a:off x="6852922" y="1652530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  <p:sp>
          <p:nvSpPr>
            <p:cNvPr id="11" name="Round Same Side Corner Rectangle 51"/>
            <p:cNvSpPr/>
            <p:nvPr/>
          </p:nvSpPr>
          <p:spPr>
            <a:xfrm rot="16200000">
              <a:off x="6852922" y="2167123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3694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2947035" y="473947"/>
            <a:ext cx="3249931" cy="324993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3624362" y="1094735"/>
            <a:ext cx="1895276" cy="2008355"/>
            <a:chOff x="5304922" y="1037184"/>
            <a:chExt cx="3492000" cy="3700344"/>
          </a:xfrm>
        </p:grpSpPr>
        <p:grpSp>
          <p:nvGrpSpPr>
            <p:cNvPr id="8" name="Group 7"/>
            <p:cNvGrpSpPr/>
            <p:nvPr/>
          </p:nvGrpSpPr>
          <p:grpSpPr>
            <a:xfrm>
              <a:off x="5304922" y="3743716"/>
              <a:ext cx="3492000" cy="437610"/>
              <a:chOff x="1709238" y="4209096"/>
              <a:chExt cx="3492000" cy="43761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35" name="Group 34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43" name="Rectangle 42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6" name="Group 35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9" name="Group 8"/>
            <p:cNvGrpSpPr/>
            <p:nvPr/>
          </p:nvGrpSpPr>
          <p:grpSpPr>
            <a:xfrm flipH="1">
              <a:off x="5304922" y="4299918"/>
              <a:ext cx="3492000" cy="437610"/>
              <a:chOff x="1709238" y="4209096"/>
              <a:chExt cx="3492000" cy="43761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709238" y="4214706"/>
                <a:ext cx="3492000" cy="43200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2078720" y="4209096"/>
                <a:ext cx="469833" cy="432000"/>
                <a:chOff x="2078720" y="4209096"/>
                <a:chExt cx="469833" cy="432000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2078720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2217331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2355942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2494553" y="4209096"/>
                  <a:ext cx="54000" cy="432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>
                <a:off x="4098293" y="4384000"/>
                <a:ext cx="900965" cy="82800"/>
                <a:chOff x="4098293" y="4384000"/>
                <a:chExt cx="900965" cy="82800"/>
              </a:xfrm>
            </p:grpSpPr>
            <p:sp>
              <p:nvSpPr>
                <p:cNvPr id="24" name="Rectangle 23"/>
                <p:cNvSpPr/>
                <p:nvPr/>
              </p:nvSpPr>
              <p:spPr>
                <a:xfrm>
                  <a:off x="4098293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260486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4422679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4584872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4747065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4909258" y="4384000"/>
                  <a:ext cx="90000" cy="82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6272654" y="1875857"/>
              <a:ext cx="720080" cy="720080"/>
              <a:chOff x="6272654" y="1875857"/>
              <a:chExt cx="720080" cy="72008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6272654" y="1875857"/>
                <a:ext cx="720080" cy="720080"/>
              </a:xfrm>
              <a:prstGeom prst="rect">
                <a:avLst/>
              </a:prstGeom>
              <a:solidFill>
                <a:schemeClr val="accent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Parallelogram 5"/>
              <p:cNvSpPr>
                <a:spLocks/>
              </p:cNvSpPr>
              <p:nvPr/>
            </p:nvSpPr>
            <p:spPr>
              <a:xfrm>
                <a:off x="6391715" y="1978487"/>
                <a:ext cx="481958" cy="481904"/>
              </a:xfrm>
              <a:custGeom>
                <a:avLst/>
                <a:gdLst/>
                <a:ahLst/>
                <a:cxnLst/>
                <a:rect l="l" t="t" r="r" b="b"/>
                <a:pathLst>
                  <a:path w="848270" h="868857">
                    <a:moveTo>
                      <a:pt x="424135" y="189887"/>
                    </a:moveTo>
                    <a:lnTo>
                      <a:pt x="297766" y="526729"/>
                    </a:lnTo>
                    <a:lnTo>
                      <a:pt x="550505" y="526729"/>
                    </a:lnTo>
                    <a:close/>
                    <a:moveTo>
                      <a:pt x="325960" y="0"/>
                    </a:moveTo>
                    <a:lnTo>
                      <a:pt x="352897" y="0"/>
                    </a:lnTo>
                    <a:lnTo>
                      <a:pt x="495373" y="0"/>
                    </a:lnTo>
                    <a:lnTo>
                      <a:pt x="522310" y="0"/>
                    </a:lnTo>
                    <a:lnTo>
                      <a:pt x="848270" y="868857"/>
                    </a:lnTo>
                    <a:lnTo>
                      <a:pt x="678857" y="868857"/>
                    </a:lnTo>
                    <a:lnTo>
                      <a:pt x="604960" y="671883"/>
                    </a:lnTo>
                    <a:lnTo>
                      <a:pt x="243310" y="671883"/>
                    </a:lnTo>
                    <a:lnTo>
                      <a:pt x="169413" y="868857"/>
                    </a:lnTo>
                    <a:lnTo>
                      <a:pt x="0" y="868857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latin typeface="+mn-lt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7109110" y="1875857"/>
              <a:ext cx="720080" cy="720080"/>
              <a:chOff x="7109110" y="1875857"/>
              <a:chExt cx="720080" cy="72008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9110" y="1875857"/>
                <a:ext cx="720080" cy="72008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Rectangle 9"/>
              <p:cNvSpPr>
                <a:spLocks noChangeAspect="1"/>
              </p:cNvSpPr>
              <p:nvPr/>
            </p:nvSpPr>
            <p:spPr>
              <a:xfrm>
                <a:off x="7267746" y="1994945"/>
                <a:ext cx="402809" cy="481904"/>
              </a:xfrm>
              <a:custGeom>
                <a:avLst/>
                <a:gdLst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431276 w 728932"/>
                  <a:gd name="connsiteY5" fmla="*/ 488630 h 872065"/>
                  <a:gd name="connsiteX6" fmla="*/ 174101 w 728932"/>
                  <a:gd name="connsiteY6" fmla="*/ 488630 h 872065"/>
                  <a:gd name="connsiteX7" fmla="*/ 174101 w 728932"/>
                  <a:gd name="connsiteY7" fmla="*/ 140965 h 872065"/>
                  <a:gd name="connsiteX8" fmla="*/ 174101 w 728932"/>
                  <a:gd name="connsiteY8" fmla="*/ 347665 h 872065"/>
                  <a:gd name="connsiteX9" fmla="*/ 431276 w 728932"/>
                  <a:gd name="connsiteY9" fmla="*/ 347665 h 872065"/>
                  <a:gd name="connsiteX10" fmla="*/ 431276 w 728932"/>
                  <a:gd name="connsiteY10" fmla="*/ 345754 h 872065"/>
                  <a:gd name="connsiteX11" fmla="*/ 517000 w 728932"/>
                  <a:gd name="connsiteY11" fmla="*/ 243359 h 872065"/>
                  <a:gd name="connsiteX12" fmla="*/ 433656 w 728932"/>
                  <a:gd name="connsiteY12" fmla="*/ 148109 h 872065"/>
                  <a:gd name="connsiteX13" fmla="*/ 174101 w 728932"/>
                  <a:gd name="connsiteY13" fmla="*/ 140965 h 872065"/>
                  <a:gd name="connsiteX14" fmla="*/ 0 w 728932"/>
                  <a:gd name="connsiteY14" fmla="*/ 0 h 872065"/>
                  <a:gd name="connsiteX15" fmla="*/ 127816 w 728932"/>
                  <a:gd name="connsiteY15" fmla="*/ 0 h 872065"/>
                  <a:gd name="connsiteX16" fmla="*/ 174101 w 728932"/>
                  <a:gd name="connsiteY16" fmla="*/ 0 h 872065"/>
                  <a:gd name="connsiteX17" fmla="*/ 447945 w 728932"/>
                  <a:gd name="connsiteY17" fmla="*/ 0 h 872065"/>
                  <a:gd name="connsiteX18" fmla="*/ 447945 w 728932"/>
                  <a:gd name="connsiteY18" fmla="*/ 1732 h 872065"/>
                  <a:gd name="connsiteX19" fmla="*/ 683688 w 728932"/>
                  <a:gd name="connsiteY19" fmla="*/ 179066 h 872065"/>
                  <a:gd name="connsiteX20" fmla="*/ 559863 w 728932"/>
                  <a:gd name="connsiteY20" fmla="*/ 407666 h 872065"/>
                  <a:gd name="connsiteX21" fmla="*/ 728932 w 728932"/>
                  <a:gd name="connsiteY21" fmla="*/ 633885 h 872065"/>
                  <a:gd name="connsiteX22" fmla="*/ 433657 w 728932"/>
                  <a:gd name="connsiteY22" fmla="*/ 872010 h 872065"/>
                  <a:gd name="connsiteX23" fmla="*/ 433776 w 728932"/>
                  <a:gd name="connsiteY23" fmla="*/ 869628 h 872065"/>
                  <a:gd name="connsiteX24" fmla="*/ 174101 w 728932"/>
                  <a:gd name="connsiteY24" fmla="*/ 869628 h 872065"/>
                  <a:gd name="connsiteX25" fmla="*/ 127816 w 728932"/>
                  <a:gd name="connsiteY25" fmla="*/ 869628 h 872065"/>
                  <a:gd name="connsiteX26" fmla="*/ 0 w 728932"/>
                  <a:gd name="connsiteY26" fmla="*/ 869628 h 872065"/>
                  <a:gd name="connsiteX27" fmla="*/ 0 w 728932"/>
                  <a:gd name="connsiteY27" fmla="*/ 0 h 872065"/>
                  <a:gd name="connsiteX0" fmla="*/ 174101 w 728932"/>
                  <a:gd name="connsiteY0" fmla="*/ 488630 h 872065"/>
                  <a:gd name="connsiteX1" fmla="*/ 174101 w 728932"/>
                  <a:gd name="connsiteY1" fmla="*/ 728663 h 872065"/>
                  <a:gd name="connsiteX2" fmla="*/ 442406 w 728932"/>
                  <a:gd name="connsiteY2" fmla="*/ 728663 h 872065"/>
                  <a:gd name="connsiteX3" fmla="*/ 547956 w 728932"/>
                  <a:gd name="connsiteY3" fmla="*/ 612454 h 872065"/>
                  <a:gd name="connsiteX4" fmla="*/ 431276 w 728932"/>
                  <a:gd name="connsiteY4" fmla="*/ 493391 h 872065"/>
                  <a:gd name="connsiteX5" fmla="*/ 174101 w 728932"/>
                  <a:gd name="connsiteY5" fmla="*/ 488630 h 872065"/>
                  <a:gd name="connsiteX6" fmla="*/ 174101 w 728932"/>
                  <a:gd name="connsiteY6" fmla="*/ 140965 h 872065"/>
                  <a:gd name="connsiteX7" fmla="*/ 174101 w 728932"/>
                  <a:gd name="connsiteY7" fmla="*/ 347665 h 872065"/>
                  <a:gd name="connsiteX8" fmla="*/ 431276 w 728932"/>
                  <a:gd name="connsiteY8" fmla="*/ 347665 h 872065"/>
                  <a:gd name="connsiteX9" fmla="*/ 431276 w 728932"/>
                  <a:gd name="connsiteY9" fmla="*/ 345754 h 872065"/>
                  <a:gd name="connsiteX10" fmla="*/ 517000 w 728932"/>
                  <a:gd name="connsiteY10" fmla="*/ 243359 h 872065"/>
                  <a:gd name="connsiteX11" fmla="*/ 433656 w 728932"/>
                  <a:gd name="connsiteY11" fmla="*/ 148109 h 872065"/>
                  <a:gd name="connsiteX12" fmla="*/ 174101 w 728932"/>
                  <a:gd name="connsiteY12" fmla="*/ 140965 h 872065"/>
                  <a:gd name="connsiteX13" fmla="*/ 0 w 728932"/>
                  <a:gd name="connsiteY13" fmla="*/ 0 h 872065"/>
                  <a:gd name="connsiteX14" fmla="*/ 127816 w 728932"/>
                  <a:gd name="connsiteY14" fmla="*/ 0 h 872065"/>
                  <a:gd name="connsiteX15" fmla="*/ 174101 w 728932"/>
                  <a:gd name="connsiteY15" fmla="*/ 0 h 872065"/>
                  <a:gd name="connsiteX16" fmla="*/ 447945 w 728932"/>
                  <a:gd name="connsiteY16" fmla="*/ 0 h 872065"/>
                  <a:gd name="connsiteX17" fmla="*/ 447945 w 728932"/>
                  <a:gd name="connsiteY17" fmla="*/ 1732 h 872065"/>
                  <a:gd name="connsiteX18" fmla="*/ 683688 w 728932"/>
                  <a:gd name="connsiteY18" fmla="*/ 179066 h 872065"/>
                  <a:gd name="connsiteX19" fmla="*/ 559863 w 728932"/>
                  <a:gd name="connsiteY19" fmla="*/ 407666 h 872065"/>
                  <a:gd name="connsiteX20" fmla="*/ 728932 w 728932"/>
                  <a:gd name="connsiteY20" fmla="*/ 633885 h 872065"/>
                  <a:gd name="connsiteX21" fmla="*/ 433657 w 728932"/>
                  <a:gd name="connsiteY21" fmla="*/ 872010 h 872065"/>
                  <a:gd name="connsiteX22" fmla="*/ 433776 w 728932"/>
                  <a:gd name="connsiteY22" fmla="*/ 869628 h 872065"/>
                  <a:gd name="connsiteX23" fmla="*/ 174101 w 728932"/>
                  <a:gd name="connsiteY23" fmla="*/ 869628 h 872065"/>
                  <a:gd name="connsiteX24" fmla="*/ 127816 w 728932"/>
                  <a:gd name="connsiteY24" fmla="*/ 869628 h 872065"/>
                  <a:gd name="connsiteX25" fmla="*/ 0 w 728932"/>
                  <a:gd name="connsiteY25" fmla="*/ 869628 h 872065"/>
                  <a:gd name="connsiteX26" fmla="*/ 0 w 728932"/>
                  <a:gd name="connsiteY26" fmla="*/ 0 h 872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728932" h="872065">
                    <a:moveTo>
                      <a:pt x="174101" y="488630"/>
                    </a:moveTo>
                    <a:lnTo>
                      <a:pt x="174101" y="728663"/>
                    </a:lnTo>
                    <a:lnTo>
                      <a:pt x="442406" y="728663"/>
                    </a:lnTo>
                    <a:cubicBezTo>
                      <a:pt x="511257" y="715167"/>
                      <a:pt x="549532" y="684907"/>
                      <a:pt x="547956" y="612454"/>
                    </a:cubicBezTo>
                    <a:cubicBezTo>
                      <a:pt x="543194" y="552923"/>
                      <a:pt x="538432" y="510060"/>
                      <a:pt x="431276" y="493391"/>
                    </a:cubicBezTo>
                    <a:lnTo>
                      <a:pt x="174101" y="488630"/>
                    </a:lnTo>
                    <a:close/>
                    <a:moveTo>
                      <a:pt x="174101" y="140965"/>
                    </a:moveTo>
                    <a:lnTo>
                      <a:pt x="174101" y="347665"/>
                    </a:lnTo>
                    <a:lnTo>
                      <a:pt x="431276" y="347665"/>
                    </a:lnTo>
                    <a:lnTo>
                      <a:pt x="431276" y="345754"/>
                    </a:lnTo>
                    <a:cubicBezTo>
                      <a:pt x="474139" y="322735"/>
                      <a:pt x="514619" y="311622"/>
                      <a:pt x="517000" y="243359"/>
                    </a:cubicBezTo>
                    <a:cubicBezTo>
                      <a:pt x="517000" y="202878"/>
                      <a:pt x="502713" y="157634"/>
                      <a:pt x="433656" y="148109"/>
                    </a:cubicBezTo>
                    <a:cubicBezTo>
                      <a:pt x="366981" y="140568"/>
                      <a:pt x="274510" y="141043"/>
                      <a:pt x="174101" y="140965"/>
                    </a:cubicBezTo>
                    <a:close/>
                    <a:moveTo>
                      <a:pt x="0" y="0"/>
                    </a:moveTo>
                    <a:lnTo>
                      <a:pt x="127816" y="0"/>
                    </a:lnTo>
                    <a:lnTo>
                      <a:pt x="174101" y="0"/>
                    </a:lnTo>
                    <a:lnTo>
                      <a:pt x="447945" y="0"/>
                    </a:lnTo>
                    <a:lnTo>
                      <a:pt x="447945" y="1732"/>
                    </a:lnTo>
                    <a:cubicBezTo>
                      <a:pt x="634795" y="8775"/>
                      <a:pt x="679801" y="148746"/>
                      <a:pt x="683688" y="179066"/>
                    </a:cubicBezTo>
                    <a:cubicBezTo>
                      <a:pt x="689245" y="333848"/>
                      <a:pt x="620981" y="374328"/>
                      <a:pt x="559863" y="407666"/>
                    </a:cubicBezTo>
                    <a:cubicBezTo>
                      <a:pt x="663844" y="433066"/>
                      <a:pt x="727345" y="515617"/>
                      <a:pt x="728932" y="633885"/>
                    </a:cubicBezTo>
                    <a:cubicBezTo>
                      <a:pt x="720200" y="800572"/>
                      <a:pt x="594788" y="874392"/>
                      <a:pt x="433657" y="872010"/>
                    </a:cubicBezTo>
                    <a:cubicBezTo>
                      <a:pt x="433697" y="871216"/>
                      <a:pt x="433736" y="870422"/>
                      <a:pt x="433776" y="869628"/>
                    </a:cubicBezTo>
                    <a:lnTo>
                      <a:pt x="174101" y="869628"/>
                    </a:lnTo>
                    <a:lnTo>
                      <a:pt x="127816" y="869628"/>
                    </a:lnTo>
                    <a:lnTo>
                      <a:pt x="0" y="869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latin typeface="+mn-lt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6690882" y="1037184"/>
              <a:ext cx="720080" cy="720080"/>
              <a:chOff x="6690882" y="1037184"/>
              <a:chExt cx="720080" cy="72008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6690882" y="1037184"/>
                <a:ext cx="720080" cy="720080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+mn-lt"/>
                </a:endParaRPr>
              </a:p>
            </p:txBody>
          </p:sp>
          <p:sp>
            <p:nvSpPr>
              <p:cNvPr id="16" name="Block Arc 15"/>
              <p:cNvSpPr>
                <a:spLocks noChangeAspect="1"/>
              </p:cNvSpPr>
              <p:nvPr/>
            </p:nvSpPr>
            <p:spPr>
              <a:xfrm>
                <a:off x="6842201" y="1156272"/>
                <a:ext cx="417443" cy="481904"/>
              </a:xfrm>
              <a:prstGeom prst="blockArc">
                <a:avLst>
                  <a:gd name="adj1" fmla="val 1756726"/>
                  <a:gd name="adj2" fmla="val 19889488"/>
                  <a:gd name="adj3" fmla="val 22774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" name="Round Same Side Corner Rectangle 51"/>
            <p:cNvSpPr/>
            <p:nvPr/>
          </p:nvSpPr>
          <p:spPr>
            <a:xfrm rot="5400000">
              <a:off x="6852922" y="1652530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  <p:sp>
          <p:nvSpPr>
            <p:cNvPr id="14" name="Round Same Side Corner Rectangle 51"/>
            <p:cNvSpPr/>
            <p:nvPr/>
          </p:nvSpPr>
          <p:spPr>
            <a:xfrm rot="16200000">
              <a:off x="6852922" y="2167123"/>
              <a:ext cx="396000" cy="252000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dirty="0"/>
                <a:t>D</a:t>
              </a:r>
              <a:endParaRPr lang="ko-KR" altLang="en-US" dirty="0"/>
            </a:p>
          </p:txBody>
        </p:sp>
      </p:grpSp>
      <p:sp>
        <p:nvSpPr>
          <p:cNvPr id="49" name="제목 1"/>
          <p:cNvSpPr>
            <a:spLocks noGrp="1"/>
          </p:cNvSpPr>
          <p:nvPr>
            <p:ph type="title" hasCustomPrompt="1"/>
          </p:nvPr>
        </p:nvSpPr>
        <p:spPr>
          <a:xfrm>
            <a:off x="1828381" y="3730051"/>
            <a:ext cx="5472608" cy="54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5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8381" y="4279619"/>
            <a:ext cx="5472608" cy="25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98155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755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1">
            <a:extLst>
              <a:ext uri="{FF2B5EF4-FFF2-40B4-BE49-F238E27FC236}">
                <a16:creationId xmlns="" xmlns:a16="http://schemas.microsoft.com/office/drawing/2014/main" id="{27EE9740-0123-4869-BA43-7DD9426DE4D1}"/>
              </a:ext>
            </a:extLst>
          </p:cNvPr>
          <p:cNvGrpSpPr/>
          <p:nvPr userDrawn="1"/>
        </p:nvGrpSpPr>
        <p:grpSpPr>
          <a:xfrm>
            <a:off x="8007323" y="3939702"/>
            <a:ext cx="1029173" cy="1086422"/>
            <a:chOff x="787805" y="339502"/>
            <a:chExt cx="4175262" cy="4407517"/>
          </a:xfrm>
        </p:grpSpPr>
        <p:sp>
          <p:nvSpPr>
            <p:cNvPr id="6" name="Oval 132">
              <a:extLst>
                <a:ext uri="{FF2B5EF4-FFF2-40B4-BE49-F238E27FC236}">
                  <a16:creationId xmlns="" xmlns:a16="http://schemas.microsoft.com/office/drawing/2014/main" id="{447CDFBA-A030-4D6E-9FAD-493BCB45F4AC}"/>
                </a:ext>
              </a:extLst>
            </p:cNvPr>
            <p:cNvSpPr/>
            <p:nvPr/>
          </p:nvSpPr>
          <p:spPr>
            <a:xfrm>
              <a:off x="787805" y="339502"/>
              <a:ext cx="4175262" cy="417526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Group 133">
              <a:extLst>
                <a:ext uri="{FF2B5EF4-FFF2-40B4-BE49-F238E27FC236}">
                  <a16:creationId xmlns="" xmlns:a16="http://schemas.microsoft.com/office/drawing/2014/main" id="{702A2EA0-731F-4C9E-8163-4C2B0E0CA697}"/>
                </a:ext>
              </a:extLst>
            </p:cNvPr>
            <p:cNvGrpSpPr/>
            <p:nvPr/>
          </p:nvGrpSpPr>
          <p:grpSpPr>
            <a:xfrm>
              <a:off x="1129436" y="1046675"/>
              <a:ext cx="3492000" cy="3700344"/>
              <a:chOff x="5304922" y="1037184"/>
              <a:chExt cx="3492000" cy="3700344"/>
            </a:xfrm>
          </p:grpSpPr>
          <p:grpSp>
            <p:nvGrpSpPr>
              <p:cNvPr id="9" name="Group 134">
                <a:extLst>
                  <a:ext uri="{FF2B5EF4-FFF2-40B4-BE49-F238E27FC236}">
                    <a16:creationId xmlns="" xmlns:a16="http://schemas.microsoft.com/office/drawing/2014/main" id="{2C176EB5-F96E-4F35-853D-6EF47F79EDBD}"/>
                  </a:ext>
                </a:extLst>
              </p:cNvPr>
              <p:cNvGrpSpPr/>
              <p:nvPr/>
            </p:nvGrpSpPr>
            <p:grpSpPr>
              <a:xfrm>
                <a:off x="5304922" y="3743716"/>
                <a:ext cx="3492000" cy="437610"/>
                <a:chOff x="1709238" y="4209096"/>
                <a:chExt cx="3492000" cy="437610"/>
              </a:xfrm>
            </p:grpSpPr>
            <p:sp>
              <p:nvSpPr>
                <p:cNvPr id="35" name="Rectangle 160">
                  <a:extLst>
                    <a:ext uri="{FF2B5EF4-FFF2-40B4-BE49-F238E27FC236}">
                      <a16:creationId xmlns="" xmlns:a16="http://schemas.microsoft.com/office/drawing/2014/main" id="{A088076B-D1E6-42F3-8822-2B0C0C2EF717}"/>
                    </a:ext>
                  </a:extLst>
                </p:cNvPr>
                <p:cNvSpPr/>
                <p:nvPr/>
              </p:nvSpPr>
              <p:spPr>
                <a:xfrm>
                  <a:off x="1709238" y="4214706"/>
                  <a:ext cx="3492000" cy="432000"/>
                </a:xfrm>
                <a:prstGeom prst="rect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36" name="Group 161">
                  <a:extLst>
                    <a:ext uri="{FF2B5EF4-FFF2-40B4-BE49-F238E27FC236}">
                      <a16:creationId xmlns="" xmlns:a16="http://schemas.microsoft.com/office/drawing/2014/main" id="{5E605DFA-9839-43EB-A35A-47428FC7B705}"/>
                    </a:ext>
                  </a:extLst>
                </p:cNvPr>
                <p:cNvGrpSpPr/>
                <p:nvPr/>
              </p:nvGrpSpPr>
              <p:grpSpPr>
                <a:xfrm>
                  <a:off x="2078720" y="4209096"/>
                  <a:ext cx="469833" cy="432000"/>
                  <a:chOff x="2078720" y="4209096"/>
                  <a:chExt cx="469833" cy="432000"/>
                </a:xfrm>
              </p:grpSpPr>
              <p:sp>
                <p:nvSpPr>
                  <p:cNvPr id="44" name="Rectangle 169">
                    <a:extLst>
                      <a:ext uri="{FF2B5EF4-FFF2-40B4-BE49-F238E27FC236}">
                        <a16:creationId xmlns="" xmlns:a16="http://schemas.microsoft.com/office/drawing/2014/main" id="{B5FFB653-9F76-4A65-A49D-9F2C85A198AB}"/>
                      </a:ext>
                    </a:extLst>
                  </p:cNvPr>
                  <p:cNvSpPr/>
                  <p:nvPr/>
                </p:nvSpPr>
                <p:spPr>
                  <a:xfrm>
                    <a:off x="2078720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5" name="Rectangle 170">
                    <a:extLst>
                      <a:ext uri="{FF2B5EF4-FFF2-40B4-BE49-F238E27FC236}">
                        <a16:creationId xmlns="" xmlns:a16="http://schemas.microsoft.com/office/drawing/2014/main" id="{BCC13D2D-CB21-4D8F-B306-116668EB554E}"/>
                      </a:ext>
                    </a:extLst>
                  </p:cNvPr>
                  <p:cNvSpPr/>
                  <p:nvPr/>
                </p:nvSpPr>
                <p:spPr>
                  <a:xfrm>
                    <a:off x="2217331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6" name="Rectangle 171">
                    <a:extLst>
                      <a:ext uri="{FF2B5EF4-FFF2-40B4-BE49-F238E27FC236}">
                        <a16:creationId xmlns="" xmlns:a16="http://schemas.microsoft.com/office/drawing/2014/main" id="{4B4EC037-AC2B-4929-B36A-C295F594A5F3}"/>
                      </a:ext>
                    </a:extLst>
                  </p:cNvPr>
                  <p:cNvSpPr/>
                  <p:nvPr/>
                </p:nvSpPr>
                <p:spPr>
                  <a:xfrm>
                    <a:off x="2355942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7" name="Rectangle 172">
                    <a:extLst>
                      <a:ext uri="{FF2B5EF4-FFF2-40B4-BE49-F238E27FC236}">
                        <a16:creationId xmlns="" xmlns:a16="http://schemas.microsoft.com/office/drawing/2014/main" id="{0A91E61B-6974-4AE2-B59E-A95CC1A47D2C}"/>
                      </a:ext>
                    </a:extLst>
                  </p:cNvPr>
                  <p:cNvSpPr/>
                  <p:nvPr/>
                </p:nvSpPr>
                <p:spPr>
                  <a:xfrm>
                    <a:off x="2494553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37" name="Group 162">
                  <a:extLst>
                    <a:ext uri="{FF2B5EF4-FFF2-40B4-BE49-F238E27FC236}">
                      <a16:creationId xmlns="" xmlns:a16="http://schemas.microsoft.com/office/drawing/2014/main" id="{27F7EB12-F708-4209-A61D-2512C24393D2}"/>
                    </a:ext>
                  </a:extLst>
                </p:cNvPr>
                <p:cNvGrpSpPr/>
                <p:nvPr/>
              </p:nvGrpSpPr>
              <p:grpSpPr>
                <a:xfrm>
                  <a:off x="4098293" y="4384000"/>
                  <a:ext cx="900965" cy="82800"/>
                  <a:chOff x="4098293" y="4384000"/>
                  <a:chExt cx="900965" cy="82800"/>
                </a:xfrm>
              </p:grpSpPr>
              <p:sp>
                <p:nvSpPr>
                  <p:cNvPr id="38" name="Rectangle 163">
                    <a:extLst>
                      <a:ext uri="{FF2B5EF4-FFF2-40B4-BE49-F238E27FC236}">
                        <a16:creationId xmlns="" xmlns:a16="http://schemas.microsoft.com/office/drawing/2014/main" id="{C1C94283-5648-4D39-A6BA-94038C5B4847}"/>
                      </a:ext>
                    </a:extLst>
                  </p:cNvPr>
                  <p:cNvSpPr/>
                  <p:nvPr/>
                </p:nvSpPr>
                <p:spPr>
                  <a:xfrm>
                    <a:off x="4098293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9" name="Rectangle 164">
                    <a:extLst>
                      <a:ext uri="{FF2B5EF4-FFF2-40B4-BE49-F238E27FC236}">
                        <a16:creationId xmlns="" xmlns:a16="http://schemas.microsoft.com/office/drawing/2014/main" id="{186C071A-034E-41D6-B2D4-5F90DD2C7357}"/>
                      </a:ext>
                    </a:extLst>
                  </p:cNvPr>
                  <p:cNvSpPr/>
                  <p:nvPr/>
                </p:nvSpPr>
                <p:spPr>
                  <a:xfrm>
                    <a:off x="4260486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0" name="Rectangle 165">
                    <a:extLst>
                      <a:ext uri="{FF2B5EF4-FFF2-40B4-BE49-F238E27FC236}">
                        <a16:creationId xmlns="" xmlns:a16="http://schemas.microsoft.com/office/drawing/2014/main" id="{9D26C39B-8B97-4ECF-B6DD-B85BA0645422}"/>
                      </a:ext>
                    </a:extLst>
                  </p:cNvPr>
                  <p:cNvSpPr/>
                  <p:nvPr/>
                </p:nvSpPr>
                <p:spPr>
                  <a:xfrm>
                    <a:off x="4422679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1" name="Rectangle 166">
                    <a:extLst>
                      <a:ext uri="{FF2B5EF4-FFF2-40B4-BE49-F238E27FC236}">
                        <a16:creationId xmlns="" xmlns:a16="http://schemas.microsoft.com/office/drawing/2014/main" id="{ECD584BD-CBEA-4A0C-AB8E-F908D8D2F3CF}"/>
                      </a:ext>
                    </a:extLst>
                  </p:cNvPr>
                  <p:cNvSpPr/>
                  <p:nvPr/>
                </p:nvSpPr>
                <p:spPr>
                  <a:xfrm>
                    <a:off x="4584872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2" name="Rectangle 167">
                    <a:extLst>
                      <a:ext uri="{FF2B5EF4-FFF2-40B4-BE49-F238E27FC236}">
                        <a16:creationId xmlns="" xmlns:a16="http://schemas.microsoft.com/office/drawing/2014/main" id="{C5728277-DF1F-49FA-A188-97A3A7E9BCA7}"/>
                      </a:ext>
                    </a:extLst>
                  </p:cNvPr>
                  <p:cNvSpPr/>
                  <p:nvPr/>
                </p:nvSpPr>
                <p:spPr>
                  <a:xfrm>
                    <a:off x="4747065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3" name="Rectangle 168">
                    <a:extLst>
                      <a:ext uri="{FF2B5EF4-FFF2-40B4-BE49-F238E27FC236}">
                        <a16:creationId xmlns="" xmlns:a16="http://schemas.microsoft.com/office/drawing/2014/main" id="{F2CC3C6B-2E47-4B4F-B1F5-22F379354563}"/>
                      </a:ext>
                    </a:extLst>
                  </p:cNvPr>
                  <p:cNvSpPr/>
                  <p:nvPr/>
                </p:nvSpPr>
                <p:spPr>
                  <a:xfrm>
                    <a:off x="4909258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</p:grpSp>
          <p:grpSp>
            <p:nvGrpSpPr>
              <p:cNvPr id="10" name="Group 135">
                <a:extLst>
                  <a:ext uri="{FF2B5EF4-FFF2-40B4-BE49-F238E27FC236}">
                    <a16:creationId xmlns="" xmlns:a16="http://schemas.microsoft.com/office/drawing/2014/main" id="{16966161-F969-48CE-9CA1-49DE5D84207F}"/>
                  </a:ext>
                </a:extLst>
              </p:cNvPr>
              <p:cNvGrpSpPr/>
              <p:nvPr/>
            </p:nvGrpSpPr>
            <p:grpSpPr>
              <a:xfrm flipH="1">
                <a:off x="5304922" y="4299918"/>
                <a:ext cx="3492000" cy="437610"/>
                <a:chOff x="1709238" y="4209096"/>
                <a:chExt cx="3492000" cy="437610"/>
              </a:xfrm>
            </p:grpSpPr>
            <p:sp>
              <p:nvSpPr>
                <p:cNvPr id="22" name="Rectangle 147">
                  <a:extLst>
                    <a:ext uri="{FF2B5EF4-FFF2-40B4-BE49-F238E27FC236}">
                      <a16:creationId xmlns="" xmlns:a16="http://schemas.microsoft.com/office/drawing/2014/main" id="{93B56050-6CF1-421F-BE2B-ACE4BF647094}"/>
                    </a:ext>
                  </a:extLst>
                </p:cNvPr>
                <p:cNvSpPr/>
                <p:nvPr/>
              </p:nvSpPr>
              <p:spPr>
                <a:xfrm>
                  <a:off x="1709238" y="4214706"/>
                  <a:ext cx="3492000" cy="432000"/>
                </a:xfrm>
                <a:prstGeom prst="rect">
                  <a:avLst/>
                </a:prstGeom>
                <a:solidFill>
                  <a:schemeClr val="accent2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23" name="Group 148">
                  <a:extLst>
                    <a:ext uri="{FF2B5EF4-FFF2-40B4-BE49-F238E27FC236}">
                      <a16:creationId xmlns="" xmlns:a16="http://schemas.microsoft.com/office/drawing/2014/main" id="{705F14FC-E5A6-4568-ACDF-1D3FE0C299AF}"/>
                    </a:ext>
                  </a:extLst>
                </p:cNvPr>
                <p:cNvGrpSpPr/>
                <p:nvPr/>
              </p:nvGrpSpPr>
              <p:grpSpPr>
                <a:xfrm>
                  <a:off x="2078720" y="4209096"/>
                  <a:ext cx="469833" cy="432000"/>
                  <a:chOff x="2078720" y="4209096"/>
                  <a:chExt cx="469833" cy="432000"/>
                </a:xfrm>
              </p:grpSpPr>
              <p:sp>
                <p:nvSpPr>
                  <p:cNvPr id="31" name="Rectangle 156">
                    <a:extLst>
                      <a:ext uri="{FF2B5EF4-FFF2-40B4-BE49-F238E27FC236}">
                        <a16:creationId xmlns="" xmlns:a16="http://schemas.microsoft.com/office/drawing/2014/main" id="{C1C67428-84B3-47F6-B572-1DDAD72482EA}"/>
                      </a:ext>
                    </a:extLst>
                  </p:cNvPr>
                  <p:cNvSpPr/>
                  <p:nvPr/>
                </p:nvSpPr>
                <p:spPr>
                  <a:xfrm>
                    <a:off x="2078720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2" name="Rectangle 157">
                    <a:extLst>
                      <a:ext uri="{FF2B5EF4-FFF2-40B4-BE49-F238E27FC236}">
                        <a16:creationId xmlns="" xmlns:a16="http://schemas.microsoft.com/office/drawing/2014/main" id="{4D291A85-90BC-40C4-82C8-995D19DA7B57}"/>
                      </a:ext>
                    </a:extLst>
                  </p:cNvPr>
                  <p:cNvSpPr/>
                  <p:nvPr/>
                </p:nvSpPr>
                <p:spPr>
                  <a:xfrm>
                    <a:off x="2217331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3" name="Rectangle 158">
                    <a:extLst>
                      <a:ext uri="{FF2B5EF4-FFF2-40B4-BE49-F238E27FC236}">
                        <a16:creationId xmlns="" xmlns:a16="http://schemas.microsoft.com/office/drawing/2014/main" id="{1208F1BF-C308-4341-9331-371D54887A35}"/>
                      </a:ext>
                    </a:extLst>
                  </p:cNvPr>
                  <p:cNvSpPr/>
                  <p:nvPr/>
                </p:nvSpPr>
                <p:spPr>
                  <a:xfrm>
                    <a:off x="2355942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4" name="Rectangle 159">
                    <a:extLst>
                      <a:ext uri="{FF2B5EF4-FFF2-40B4-BE49-F238E27FC236}">
                        <a16:creationId xmlns="" xmlns:a16="http://schemas.microsoft.com/office/drawing/2014/main" id="{79574260-10CF-4B47-BE94-064E3817BFD5}"/>
                      </a:ext>
                    </a:extLst>
                  </p:cNvPr>
                  <p:cNvSpPr/>
                  <p:nvPr/>
                </p:nvSpPr>
                <p:spPr>
                  <a:xfrm>
                    <a:off x="2494553" y="4209096"/>
                    <a:ext cx="54000" cy="4320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24" name="Group 149">
                  <a:extLst>
                    <a:ext uri="{FF2B5EF4-FFF2-40B4-BE49-F238E27FC236}">
                      <a16:creationId xmlns="" xmlns:a16="http://schemas.microsoft.com/office/drawing/2014/main" id="{29B59D79-C5D1-4C8A-A153-2896A45EC8E8}"/>
                    </a:ext>
                  </a:extLst>
                </p:cNvPr>
                <p:cNvGrpSpPr/>
                <p:nvPr/>
              </p:nvGrpSpPr>
              <p:grpSpPr>
                <a:xfrm>
                  <a:off x="4098293" y="4384000"/>
                  <a:ext cx="900965" cy="82800"/>
                  <a:chOff x="4098293" y="4384000"/>
                  <a:chExt cx="900965" cy="82800"/>
                </a:xfrm>
              </p:grpSpPr>
              <p:sp>
                <p:nvSpPr>
                  <p:cNvPr id="25" name="Rectangle 150">
                    <a:extLst>
                      <a:ext uri="{FF2B5EF4-FFF2-40B4-BE49-F238E27FC236}">
                        <a16:creationId xmlns="" xmlns:a16="http://schemas.microsoft.com/office/drawing/2014/main" id="{8DA58CED-B891-4D70-BF4E-F7C6E3CDEB7D}"/>
                      </a:ext>
                    </a:extLst>
                  </p:cNvPr>
                  <p:cNvSpPr/>
                  <p:nvPr/>
                </p:nvSpPr>
                <p:spPr>
                  <a:xfrm>
                    <a:off x="4098293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6" name="Rectangle 151">
                    <a:extLst>
                      <a:ext uri="{FF2B5EF4-FFF2-40B4-BE49-F238E27FC236}">
                        <a16:creationId xmlns="" xmlns:a16="http://schemas.microsoft.com/office/drawing/2014/main" id="{D5615C41-5541-4FE5-BB94-F395569E4B52}"/>
                      </a:ext>
                    </a:extLst>
                  </p:cNvPr>
                  <p:cNvSpPr/>
                  <p:nvPr/>
                </p:nvSpPr>
                <p:spPr>
                  <a:xfrm>
                    <a:off x="4260486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7" name="Rectangle 152">
                    <a:extLst>
                      <a:ext uri="{FF2B5EF4-FFF2-40B4-BE49-F238E27FC236}">
                        <a16:creationId xmlns="" xmlns:a16="http://schemas.microsoft.com/office/drawing/2014/main" id="{AD243482-CED3-434C-8308-51F8E10B9F44}"/>
                      </a:ext>
                    </a:extLst>
                  </p:cNvPr>
                  <p:cNvSpPr/>
                  <p:nvPr/>
                </p:nvSpPr>
                <p:spPr>
                  <a:xfrm>
                    <a:off x="4422679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8" name="Rectangle 153">
                    <a:extLst>
                      <a:ext uri="{FF2B5EF4-FFF2-40B4-BE49-F238E27FC236}">
                        <a16:creationId xmlns="" xmlns:a16="http://schemas.microsoft.com/office/drawing/2014/main" id="{CBEE918D-9CFE-4074-B060-80787DAC7404}"/>
                      </a:ext>
                    </a:extLst>
                  </p:cNvPr>
                  <p:cNvSpPr/>
                  <p:nvPr/>
                </p:nvSpPr>
                <p:spPr>
                  <a:xfrm>
                    <a:off x="4584872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9" name="Rectangle 154">
                    <a:extLst>
                      <a:ext uri="{FF2B5EF4-FFF2-40B4-BE49-F238E27FC236}">
                        <a16:creationId xmlns="" xmlns:a16="http://schemas.microsoft.com/office/drawing/2014/main" id="{33E58DA4-9445-42D6-8698-D553D440C13E}"/>
                      </a:ext>
                    </a:extLst>
                  </p:cNvPr>
                  <p:cNvSpPr/>
                  <p:nvPr/>
                </p:nvSpPr>
                <p:spPr>
                  <a:xfrm>
                    <a:off x="4747065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0" name="Rectangle 155">
                    <a:extLst>
                      <a:ext uri="{FF2B5EF4-FFF2-40B4-BE49-F238E27FC236}">
                        <a16:creationId xmlns="" xmlns:a16="http://schemas.microsoft.com/office/drawing/2014/main" id="{B635869A-C811-406D-B73E-F2BEA6835DBE}"/>
                      </a:ext>
                    </a:extLst>
                  </p:cNvPr>
                  <p:cNvSpPr/>
                  <p:nvPr/>
                </p:nvSpPr>
                <p:spPr>
                  <a:xfrm>
                    <a:off x="4909258" y="4384000"/>
                    <a:ext cx="90000" cy="8280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</p:grpSp>
          <p:grpSp>
            <p:nvGrpSpPr>
              <p:cNvPr id="11" name="Group 136">
                <a:extLst>
                  <a:ext uri="{FF2B5EF4-FFF2-40B4-BE49-F238E27FC236}">
                    <a16:creationId xmlns="" xmlns:a16="http://schemas.microsoft.com/office/drawing/2014/main" id="{0C91AD8C-42DA-4BAD-A05B-813F8FF5805B}"/>
                  </a:ext>
                </a:extLst>
              </p:cNvPr>
              <p:cNvGrpSpPr/>
              <p:nvPr/>
            </p:nvGrpSpPr>
            <p:grpSpPr>
              <a:xfrm>
                <a:off x="6272654" y="1875857"/>
                <a:ext cx="720080" cy="720080"/>
                <a:chOff x="6272654" y="1875857"/>
                <a:chExt cx="720080" cy="720080"/>
              </a:xfrm>
            </p:grpSpPr>
            <p:sp>
              <p:nvSpPr>
                <p:cNvPr id="20" name="Rectangle 145">
                  <a:extLst>
                    <a:ext uri="{FF2B5EF4-FFF2-40B4-BE49-F238E27FC236}">
                      <a16:creationId xmlns="" xmlns:a16="http://schemas.microsoft.com/office/drawing/2014/main" id="{1B068CA3-3CBF-464B-BA38-86D999AC9E43}"/>
                    </a:ext>
                  </a:extLst>
                </p:cNvPr>
                <p:cNvSpPr/>
                <p:nvPr/>
              </p:nvSpPr>
              <p:spPr>
                <a:xfrm>
                  <a:off x="6272654" y="1875857"/>
                  <a:ext cx="720080" cy="720080"/>
                </a:xfrm>
                <a:prstGeom prst="rect">
                  <a:avLst/>
                </a:prstGeom>
                <a:solidFill>
                  <a:schemeClr val="accent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1" name="Parallelogram 5">
                  <a:extLst>
                    <a:ext uri="{FF2B5EF4-FFF2-40B4-BE49-F238E27FC236}">
                      <a16:creationId xmlns="" xmlns:a16="http://schemas.microsoft.com/office/drawing/2014/main" id="{B1D31BB0-1630-4739-914C-C145F309A5A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391715" y="1978487"/>
                  <a:ext cx="481958" cy="4819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8270" h="868857">
                      <a:moveTo>
                        <a:pt x="424135" y="189887"/>
                      </a:moveTo>
                      <a:lnTo>
                        <a:pt x="297766" y="526729"/>
                      </a:lnTo>
                      <a:lnTo>
                        <a:pt x="550505" y="526729"/>
                      </a:lnTo>
                      <a:close/>
                      <a:moveTo>
                        <a:pt x="325960" y="0"/>
                      </a:moveTo>
                      <a:lnTo>
                        <a:pt x="352897" y="0"/>
                      </a:lnTo>
                      <a:lnTo>
                        <a:pt x="495373" y="0"/>
                      </a:lnTo>
                      <a:lnTo>
                        <a:pt x="522310" y="0"/>
                      </a:lnTo>
                      <a:lnTo>
                        <a:pt x="848270" y="868857"/>
                      </a:lnTo>
                      <a:lnTo>
                        <a:pt x="678857" y="868857"/>
                      </a:lnTo>
                      <a:lnTo>
                        <a:pt x="604960" y="671883"/>
                      </a:lnTo>
                      <a:lnTo>
                        <a:pt x="243310" y="671883"/>
                      </a:lnTo>
                      <a:lnTo>
                        <a:pt x="169413" y="868857"/>
                      </a:lnTo>
                      <a:lnTo>
                        <a:pt x="0" y="868857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2" name="Group 137">
                <a:extLst>
                  <a:ext uri="{FF2B5EF4-FFF2-40B4-BE49-F238E27FC236}">
                    <a16:creationId xmlns="" xmlns:a16="http://schemas.microsoft.com/office/drawing/2014/main" id="{15C18143-14BB-4C58-A20B-7318D344E22E}"/>
                  </a:ext>
                </a:extLst>
              </p:cNvPr>
              <p:cNvGrpSpPr/>
              <p:nvPr/>
            </p:nvGrpSpPr>
            <p:grpSpPr>
              <a:xfrm>
                <a:off x="7109110" y="1875857"/>
                <a:ext cx="720080" cy="720080"/>
                <a:chOff x="7109110" y="1875857"/>
                <a:chExt cx="720080" cy="720080"/>
              </a:xfrm>
            </p:grpSpPr>
            <p:sp>
              <p:nvSpPr>
                <p:cNvPr id="18" name="Rectangle 143">
                  <a:extLst>
                    <a:ext uri="{FF2B5EF4-FFF2-40B4-BE49-F238E27FC236}">
                      <a16:creationId xmlns="" xmlns:a16="http://schemas.microsoft.com/office/drawing/2014/main" id="{E954313C-2870-4B5A-B18A-5C692BEC6D8C}"/>
                    </a:ext>
                  </a:extLst>
                </p:cNvPr>
                <p:cNvSpPr/>
                <p:nvPr/>
              </p:nvSpPr>
              <p:spPr>
                <a:xfrm>
                  <a:off x="7109110" y="1875857"/>
                  <a:ext cx="720080" cy="720080"/>
                </a:xfrm>
                <a:prstGeom prst="rect">
                  <a:avLst/>
                </a:prstGeom>
                <a:solidFill>
                  <a:schemeClr val="accent2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9" name="Rectangle 9">
                  <a:extLst>
                    <a:ext uri="{FF2B5EF4-FFF2-40B4-BE49-F238E27FC236}">
                      <a16:creationId xmlns="" xmlns:a16="http://schemas.microsoft.com/office/drawing/2014/main" id="{4763907E-8A97-41E2-93BA-2E0B967D4EC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267746" y="1994945"/>
                  <a:ext cx="402809" cy="481904"/>
                </a:xfrm>
                <a:custGeom>
                  <a:avLst/>
                  <a:gdLst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431276 w 728932"/>
                    <a:gd name="connsiteY5" fmla="*/ 488630 h 872065"/>
                    <a:gd name="connsiteX6" fmla="*/ 174101 w 728932"/>
                    <a:gd name="connsiteY6" fmla="*/ 488630 h 872065"/>
                    <a:gd name="connsiteX7" fmla="*/ 174101 w 728932"/>
                    <a:gd name="connsiteY7" fmla="*/ 140965 h 872065"/>
                    <a:gd name="connsiteX8" fmla="*/ 174101 w 728932"/>
                    <a:gd name="connsiteY8" fmla="*/ 347665 h 872065"/>
                    <a:gd name="connsiteX9" fmla="*/ 431276 w 728932"/>
                    <a:gd name="connsiteY9" fmla="*/ 347665 h 872065"/>
                    <a:gd name="connsiteX10" fmla="*/ 431276 w 728932"/>
                    <a:gd name="connsiteY10" fmla="*/ 345754 h 872065"/>
                    <a:gd name="connsiteX11" fmla="*/ 517000 w 728932"/>
                    <a:gd name="connsiteY11" fmla="*/ 243359 h 872065"/>
                    <a:gd name="connsiteX12" fmla="*/ 433656 w 728932"/>
                    <a:gd name="connsiteY12" fmla="*/ 148109 h 872065"/>
                    <a:gd name="connsiteX13" fmla="*/ 174101 w 728932"/>
                    <a:gd name="connsiteY13" fmla="*/ 140965 h 872065"/>
                    <a:gd name="connsiteX14" fmla="*/ 0 w 728932"/>
                    <a:gd name="connsiteY14" fmla="*/ 0 h 872065"/>
                    <a:gd name="connsiteX15" fmla="*/ 127816 w 728932"/>
                    <a:gd name="connsiteY15" fmla="*/ 0 h 872065"/>
                    <a:gd name="connsiteX16" fmla="*/ 174101 w 728932"/>
                    <a:gd name="connsiteY16" fmla="*/ 0 h 872065"/>
                    <a:gd name="connsiteX17" fmla="*/ 447945 w 728932"/>
                    <a:gd name="connsiteY17" fmla="*/ 0 h 872065"/>
                    <a:gd name="connsiteX18" fmla="*/ 447945 w 728932"/>
                    <a:gd name="connsiteY18" fmla="*/ 1732 h 872065"/>
                    <a:gd name="connsiteX19" fmla="*/ 683688 w 728932"/>
                    <a:gd name="connsiteY19" fmla="*/ 179066 h 872065"/>
                    <a:gd name="connsiteX20" fmla="*/ 559863 w 728932"/>
                    <a:gd name="connsiteY20" fmla="*/ 407666 h 872065"/>
                    <a:gd name="connsiteX21" fmla="*/ 728932 w 728932"/>
                    <a:gd name="connsiteY21" fmla="*/ 633885 h 872065"/>
                    <a:gd name="connsiteX22" fmla="*/ 433657 w 728932"/>
                    <a:gd name="connsiteY22" fmla="*/ 872010 h 872065"/>
                    <a:gd name="connsiteX23" fmla="*/ 433776 w 728932"/>
                    <a:gd name="connsiteY23" fmla="*/ 869628 h 872065"/>
                    <a:gd name="connsiteX24" fmla="*/ 174101 w 728932"/>
                    <a:gd name="connsiteY24" fmla="*/ 869628 h 872065"/>
                    <a:gd name="connsiteX25" fmla="*/ 127816 w 728932"/>
                    <a:gd name="connsiteY25" fmla="*/ 869628 h 872065"/>
                    <a:gd name="connsiteX26" fmla="*/ 0 w 728932"/>
                    <a:gd name="connsiteY26" fmla="*/ 869628 h 872065"/>
                    <a:gd name="connsiteX27" fmla="*/ 0 w 728932"/>
                    <a:gd name="connsiteY27" fmla="*/ 0 h 872065"/>
                    <a:gd name="connsiteX0" fmla="*/ 174101 w 728932"/>
                    <a:gd name="connsiteY0" fmla="*/ 488630 h 872065"/>
                    <a:gd name="connsiteX1" fmla="*/ 174101 w 728932"/>
                    <a:gd name="connsiteY1" fmla="*/ 728663 h 872065"/>
                    <a:gd name="connsiteX2" fmla="*/ 442406 w 728932"/>
                    <a:gd name="connsiteY2" fmla="*/ 728663 h 872065"/>
                    <a:gd name="connsiteX3" fmla="*/ 547956 w 728932"/>
                    <a:gd name="connsiteY3" fmla="*/ 612454 h 872065"/>
                    <a:gd name="connsiteX4" fmla="*/ 431276 w 728932"/>
                    <a:gd name="connsiteY4" fmla="*/ 493391 h 872065"/>
                    <a:gd name="connsiteX5" fmla="*/ 174101 w 728932"/>
                    <a:gd name="connsiteY5" fmla="*/ 488630 h 872065"/>
                    <a:gd name="connsiteX6" fmla="*/ 174101 w 728932"/>
                    <a:gd name="connsiteY6" fmla="*/ 140965 h 872065"/>
                    <a:gd name="connsiteX7" fmla="*/ 174101 w 728932"/>
                    <a:gd name="connsiteY7" fmla="*/ 347665 h 872065"/>
                    <a:gd name="connsiteX8" fmla="*/ 431276 w 728932"/>
                    <a:gd name="connsiteY8" fmla="*/ 347665 h 872065"/>
                    <a:gd name="connsiteX9" fmla="*/ 431276 w 728932"/>
                    <a:gd name="connsiteY9" fmla="*/ 345754 h 872065"/>
                    <a:gd name="connsiteX10" fmla="*/ 517000 w 728932"/>
                    <a:gd name="connsiteY10" fmla="*/ 243359 h 872065"/>
                    <a:gd name="connsiteX11" fmla="*/ 433656 w 728932"/>
                    <a:gd name="connsiteY11" fmla="*/ 148109 h 872065"/>
                    <a:gd name="connsiteX12" fmla="*/ 174101 w 728932"/>
                    <a:gd name="connsiteY12" fmla="*/ 140965 h 872065"/>
                    <a:gd name="connsiteX13" fmla="*/ 0 w 728932"/>
                    <a:gd name="connsiteY13" fmla="*/ 0 h 872065"/>
                    <a:gd name="connsiteX14" fmla="*/ 127816 w 728932"/>
                    <a:gd name="connsiteY14" fmla="*/ 0 h 872065"/>
                    <a:gd name="connsiteX15" fmla="*/ 174101 w 728932"/>
                    <a:gd name="connsiteY15" fmla="*/ 0 h 872065"/>
                    <a:gd name="connsiteX16" fmla="*/ 447945 w 728932"/>
                    <a:gd name="connsiteY16" fmla="*/ 0 h 872065"/>
                    <a:gd name="connsiteX17" fmla="*/ 447945 w 728932"/>
                    <a:gd name="connsiteY17" fmla="*/ 1732 h 872065"/>
                    <a:gd name="connsiteX18" fmla="*/ 683688 w 728932"/>
                    <a:gd name="connsiteY18" fmla="*/ 179066 h 872065"/>
                    <a:gd name="connsiteX19" fmla="*/ 559863 w 728932"/>
                    <a:gd name="connsiteY19" fmla="*/ 407666 h 872065"/>
                    <a:gd name="connsiteX20" fmla="*/ 728932 w 728932"/>
                    <a:gd name="connsiteY20" fmla="*/ 633885 h 872065"/>
                    <a:gd name="connsiteX21" fmla="*/ 433657 w 728932"/>
                    <a:gd name="connsiteY21" fmla="*/ 872010 h 872065"/>
                    <a:gd name="connsiteX22" fmla="*/ 433776 w 728932"/>
                    <a:gd name="connsiteY22" fmla="*/ 869628 h 872065"/>
                    <a:gd name="connsiteX23" fmla="*/ 174101 w 728932"/>
                    <a:gd name="connsiteY23" fmla="*/ 869628 h 872065"/>
                    <a:gd name="connsiteX24" fmla="*/ 127816 w 728932"/>
                    <a:gd name="connsiteY24" fmla="*/ 869628 h 872065"/>
                    <a:gd name="connsiteX25" fmla="*/ 0 w 728932"/>
                    <a:gd name="connsiteY25" fmla="*/ 869628 h 872065"/>
                    <a:gd name="connsiteX26" fmla="*/ 0 w 728932"/>
                    <a:gd name="connsiteY26" fmla="*/ 0 h 872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728932" h="872065">
                      <a:moveTo>
                        <a:pt x="174101" y="488630"/>
                      </a:moveTo>
                      <a:lnTo>
                        <a:pt x="174101" y="728663"/>
                      </a:lnTo>
                      <a:lnTo>
                        <a:pt x="442406" y="728663"/>
                      </a:lnTo>
                      <a:cubicBezTo>
                        <a:pt x="511257" y="715167"/>
                        <a:pt x="549532" y="684907"/>
                        <a:pt x="547956" y="612454"/>
                      </a:cubicBezTo>
                      <a:cubicBezTo>
                        <a:pt x="543194" y="552923"/>
                        <a:pt x="538432" y="510060"/>
                        <a:pt x="431276" y="493391"/>
                      </a:cubicBezTo>
                      <a:lnTo>
                        <a:pt x="174101" y="488630"/>
                      </a:lnTo>
                      <a:close/>
                      <a:moveTo>
                        <a:pt x="174101" y="140965"/>
                      </a:moveTo>
                      <a:lnTo>
                        <a:pt x="174101" y="347665"/>
                      </a:lnTo>
                      <a:lnTo>
                        <a:pt x="431276" y="347665"/>
                      </a:lnTo>
                      <a:lnTo>
                        <a:pt x="431276" y="345754"/>
                      </a:lnTo>
                      <a:cubicBezTo>
                        <a:pt x="474139" y="322735"/>
                        <a:pt x="514619" y="311622"/>
                        <a:pt x="517000" y="243359"/>
                      </a:cubicBezTo>
                      <a:cubicBezTo>
                        <a:pt x="517000" y="202878"/>
                        <a:pt x="502713" y="157634"/>
                        <a:pt x="433656" y="148109"/>
                      </a:cubicBezTo>
                      <a:cubicBezTo>
                        <a:pt x="366981" y="140568"/>
                        <a:pt x="274510" y="141043"/>
                        <a:pt x="174101" y="140965"/>
                      </a:cubicBezTo>
                      <a:close/>
                      <a:moveTo>
                        <a:pt x="0" y="0"/>
                      </a:moveTo>
                      <a:lnTo>
                        <a:pt x="127816" y="0"/>
                      </a:lnTo>
                      <a:lnTo>
                        <a:pt x="174101" y="0"/>
                      </a:lnTo>
                      <a:lnTo>
                        <a:pt x="447945" y="0"/>
                      </a:lnTo>
                      <a:lnTo>
                        <a:pt x="447945" y="1732"/>
                      </a:lnTo>
                      <a:cubicBezTo>
                        <a:pt x="634795" y="8775"/>
                        <a:pt x="679801" y="148746"/>
                        <a:pt x="683688" y="179066"/>
                      </a:cubicBezTo>
                      <a:cubicBezTo>
                        <a:pt x="689245" y="333848"/>
                        <a:pt x="620981" y="374328"/>
                        <a:pt x="559863" y="407666"/>
                      </a:cubicBezTo>
                      <a:cubicBezTo>
                        <a:pt x="663844" y="433066"/>
                        <a:pt x="727345" y="515617"/>
                        <a:pt x="728932" y="633885"/>
                      </a:cubicBezTo>
                      <a:cubicBezTo>
                        <a:pt x="720200" y="800572"/>
                        <a:pt x="594788" y="874392"/>
                        <a:pt x="433657" y="872010"/>
                      </a:cubicBezTo>
                      <a:cubicBezTo>
                        <a:pt x="433697" y="871216"/>
                        <a:pt x="433736" y="870422"/>
                        <a:pt x="433776" y="869628"/>
                      </a:cubicBezTo>
                      <a:lnTo>
                        <a:pt x="174101" y="869628"/>
                      </a:lnTo>
                      <a:lnTo>
                        <a:pt x="127816" y="869628"/>
                      </a:lnTo>
                      <a:lnTo>
                        <a:pt x="0" y="86962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3" name="Group 138">
                <a:extLst>
                  <a:ext uri="{FF2B5EF4-FFF2-40B4-BE49-F238E27FC236}">
                    <a16:creationId xmlns="" xmlns:a16="http://schemas.microsoft.com/office/drawing/2014/main" id="{2643E987-90C2-4B94-B80F-EDC21B366997}"/>
                  </a:ext>
                </a:extLst>
              </p:cNvPr>
              <p:cNvGrpSpPr/>
              <p:nvPr/>
            </p:nvGrpSpPr>
            <p:grpSpPr>
              <a:xfrm>
                <a:off x="6690882" y="1037184"/>
                <a:ext cx="720080" cy="720080"/>
                <a:chOff x="6690882" y="1037184"/>
                <a:chExt cx="720080" cy="720080"/>
              </a:xfrm>
            </p:grpSpPr>
            <p:sp>
              <p:nvSpPr>
                <p:cNvPr id="16" name="Rectangle 141">
                  <a:extLst>
                    <a:ext uri="{FF2B5EF4-FFF2-40B4-BE49-F238E27FC236}">
                      <a16:creationId xmlns="" xmlns:a16="http://schemas.microsoft.com/office/drawing/2014/main" id="{FDD5E718-9613-4CA7-B815-A1504E9F381E}"/>
                    </a:ext>
                  </a:extLst>
                </p:cNvPr>
                <p:cNvSpPr/>
                <p:nvPr/>
              </p:nvSpPr>
              <p:spPr>
                <a:xfrm>
                  <a:off x="6690882" y="1037184"/>
                  <a:ext cx="720080" cy="72008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Block Arc 142">
                  <a:extLst>
                    <a:ext uri="{FF2B5EF4-FFF2-40B4-BE49-F238E27FC236}">
                      <a16:creationId xmlns="" xmlns:a16="http://schemas.microsoft.com/office/drawing/2014/main" id="{407CE817-14C3-44BE-AA08-4ADF87841D8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42201" y="1156272"/>
                  <a:ext cx="417443" cy="481904"/>
                </a:xfrm>
                <a:prstGeom prst="blockArc">
                  <a:avLst>
                    <a:gd name="adj1" fmla="val 1756726"/>
                    <a:gd name="adj2" fmla="val 19889488"/>
                    <a:gd name="adj3" fmla="val 22774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4" name="Round Same Side Corner Rectangle 51">
                <a:extLst>
                  <a:ext uri="{FF2B5EF4-FFF2-40B4-BE49-F238E27FC236}">
                    <a16:creationId xmlns="" xmlns:a16="http://schemas.microsoft.com/office/drawing/2014/main" id="{E71512B9-2122-4E61-A068-EC571CE12AB2}"/>
                  </a:ext>
                </a:extLst>
              </p:cNvPr>
              <p:cNvSpPr/>
              <p:nvPr/>
            </p:nvSpPr>
            <p:spPr>
              <a:xfrm rot="5400000">
                <a:off x="6852922" y="1652530"/>
                <a:ext cx="396000" cy="2520000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5" name="Round Same Side Corner Rectangle 51">
                <a:extLst>
                  <a:ext uri="{FF2B5EF4-FFF2-40B4-BE49-F238E27FC236}">
                    <a16:creationId xmlns="" xmlns:a16="http://schemas.microsoft.com/office/drawing/2014/main" id="{5820E22C-02AD-453C-B5C8-EA9F3637AF00}"/>
                  </a:ext>
                </a:extLst>
              </p:cNvPr>
              <p:cNvSpPr/>
              <p:nvPr/>
            </p:nvSpPr>
            <p:spPr>
              <a:xfrm rot="16200000">
                <a:off x="6852922" y="2167123"/>
                <a:ext cx="396000" cy="2520000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</p:grpSp>
      </p:grp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4199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547664" y="0"/>
            <a:ext cx="7596336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5" y="4011910"/>
            <a:ext cx="1478704" cy="96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759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 userDrawn="1"/>
        </p:nvSpPr>
        <p:spPr>
          <a:xfrm>
            <a:off x="899592" y="1303724"/>
            <a:ext cx="2520000" cy="252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547944" y="1303724"/>
            <a:ext cx="2520000" cy="252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80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25717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19064" y="1651418"/>
            <a:ext cx="2411840" cy="17934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365613" y="1651418"/>
            <a:ext cx="2411840" cy="17934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012161" y="1651418"/>
            <a:ext cx="2411840" cy="179341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BA6407BF-D764-4F3C-882C-7AA41FCCEA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50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555776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555776" y="0"/>
            <a:ext cx="6588224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449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0" y="0"/>
            <a:ext cx="457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72000" y="2571750"/>
            <a:ext cx="457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626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438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5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533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4" r:id="rId3"/>
    <p:sldLayoutId id="2147483677" r:id="rId4"/>
    <p:sldLayoutId id="2147483666" r:id="rId5"/>
    <p:sldLayoutId id="2147483676" r:id="rId6"/>
    <p:sldLayoutId id="2147483657" r:id="rId7"/>
    <p:sldLayoutId id="2147483673" r:id="rId8"/>
    <p:sldLayoutId id="2147483667" r:id="rId9"/>
    <p:sldLayoutId id="2147483671" r:id="rId10"/>
    <p:sldLayoutId id="2147483672" r:id="rId11"/>
    <p:sldLayoutId id="2147483668" r:id="rId12"/>
    <p:sldLayoutId id="2147483669" r:id="rId13"/>
    <p:sldLayoutId id="2147483670" r:id="rId14"/>
    <p:sldLayoutId id="2147483679" r:id="rId15"/>
    <p:sldLayoutId id="2147483678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771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2859782"/>
            <a:ext cx="9144000" cy="2088232"/>
          </a:xfrm>
          <a:prstGeom prst="rect">
            <a:avLst/>
          </a:prstGeom>
        </p:spPr>
        <p:txBody>
          <a:bodyPr/>
          <a:lstStyle/>
          <a:p>
            <a:r>
              <a:rPr lang="ru-RU" altLang="ko-KR" sz="2400" dirty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Информационная справка о результатах мониторинга </a:t>
            </a:r>
            <a:br>
              <a:rPr lang="ru-RU" altLang="ko-KR" sz="2400" dirty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ru-RU" altLang="ko-KR" sz="2400" dirty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ресурсного и методического обеспечения использования информационно-коммуникационных технологий в общеобразовательных учреждениях </a:t>
            </a:r>
            <a:r>
              <a:rPr lang="ru-RU" altLang="ko-KR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ru-RU" altLang="ko-KR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ru-RU" altLang="ko-KR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Липецкой </a:t>
            </a:r>
            <a:r>
              <a:rPr lang="ru-RU" altLang="ko-KR" sz="2400" dirty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области</a:t>
            </a:r>
            <a:r>
              <a:rPr lang="ru-RU" altLang="ko-KR" sz="1600" dirty="0"/>
              <a:t/>
            </a:r>
            <a:br>
              <a:rPr lang="ru-RU" altLang="ko-KR" sz="1600" dirty="0"/>
            </a:br>
            <a:endParaRPr lang="ko-KR" altLang="en-US" sz="1600" dirty="0"/>
          </a:p>
        </p:txBody>
      </p:sp>
      <p:pic>
        <p:nvPicPr>
          <p:cNvPr id="1026" name="Picture 2" descr="http://cmoko48.lipetsk.ru/img/menu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438" y="483518"/>
            <a:ext cx="2905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8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7"/>
          <p:cNvSpPr/>
          <p:nvPr/>
        </p:nvSpPr>
        <p:spPr>
          <a:xfrm>
            <a:off x="1744437" y="3121570"/>
            <a:ext cx="349378" cy="30150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4" name="Rounded Rectangle 27"/>
          <p:cNvSpPr/>
          <p:nvPr/>
        </p:nvSpPr>
        <p:spPr>
          <a:xfrm>
            <a:off x="7074860" y="3141668"/>
            <a:ext cx="340191" cy="26131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5" name="Oval 21"/>
          <p:cNvSpPr>
            <a:spLocks noChangeAspect="1"/>
          </p:cNvSpPr>
          <p:nvPr/>
        </p:nvSpPr>
        <p:spPr>
          <a:xfrm>
            <a:off x="4410739" y="3098240"/>
            <a:ext cx="345284" cy="34816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graphicFrame>
        <p:nvGraphicFramePr>
          <p:cNvPr id="26" name="Chart 2">
            <a:extLst>
              <a:ext uri="{FF2B5EF4-FFF2-40B4-BE49-F238E27FC236}">
                <a16:creationId xmlns="" xmlns:a16="http://schemas.microsoft.com/office/drawing/2014/main" id="{4F127667-5362-49A0-8DBF-47398332A9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7485337"/>
              </p:ext>
            </p:extLst>
          </p:nvPr>
        </p:nvGraphicFramePr>
        <p:xfrm>
          <a:off x="185379" y="1131590"/>
          <a:ext cx="2442405" cy="3616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" name="Title 1"/>
          <p:cNvSpPr txBox="1">
            <a:spLocks/>
          </p:cNvSpPr>
          <p:nvPr/>
        </p:nvSpPr>
        <p:spPr>
          <a:xfrm>
            <a:off x="0" y="25734"/>
            <a:ext cx="9144000" cy="586067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Повышение квалификации учителями информатики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graphicFrame>
        <p:nvGraphicFramePr>
          <p:cNvPr id="31" name="Chart 2">
            <a:extLst>
              <a:ext uri="{FF2B5EF4-FFF2-40B4-BE49-F238E27FC236}">
                <a16:creationId xmlns="" xmlns:a16="http://schemas.microsoft.com/office/drawing/2014/main" id="{4F127667-5362-49A0-8DBF-47398332A9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9262796"/>
              </p:ext>
            </p:extLst>
          </p:nvPr>
        </p:nvGraphicFramePr>
        <p:xfrm>
          <a:off x="6170886" y="1131589"/>
          <a:ext cx="2711629" cy="3616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2" name="Chart 2">
            <a:extLst>
              <a:ext uri="{FF2B5EF4-FFF2-40B4-BE49-F238E27FC236}">
                <a16:creationId xmlns="" xmlns:a16="http://schemas.microsoft.com/office/drawing/2014/main" id="{4F127667-5362-49A0-8DBF-47398332A9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608056"/>
              </p:ext>
            </p:extLst>
          </p:nvPr>
        </p:nvGraphicFramePr>
        <p:xfrm>
          <a:off x="2352461" y="1131590"/>
          <a:ext cx="3875723" cy="3888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4827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amond 9"/>
          <p:cNvSpPr/>
          <p:nvPr/>
        </p:nvSpPr>
        <p:spPr>
          <a:xfrm>
            <a:off x="272587" y="1235672"/>
            <a:ext cx="1347085" cy="1372055"/>
          </a:xfrm>
          <a:prstGeom prst="diamond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0986" y="1751126"/>
            <a:ext cx="1056567" cy="1829464"/>
            <a:chOff x="4264165" y="873962"/>
            <a:chExt cx="2912263" cy="583759"/>
          </a:xfrm>
        </p:grpSpPr>
        <p:sp>
          <p:nvSpPr>
            <p:cNvPr id="12" name="TextBox 11"/>
            <p:cNvSpPr txBox="1"/>
            <p:nvPr/>
          </p:nvSpPr>
          <p:spPr>
            <a:xfrm>
              <a:off x="4301979" y="1312133"/>
              <a:ext cx="2874449" cy="145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Программы «Старт»</a:t>
              </a:r>
              <a:endParaRPr lang="ko-KR" altLang="en-US" sz="12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64165" y="873962"/>
              <a:ext cx="2874449" cy="88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dirty="0" smtClean="0"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1,98%</a:t>
              </a:r>
              <a:endParaRPr lang="ko-KR" alt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sp>
        <p:nvSpPr>
          <p:cNvPr id="28" name="Title 1"/>
          <p:cNvSpPr txBox="1">
            <a:spLocks/>
          </p:cNvSpPr>
          <p:nvPr/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Доля участия обучающихся по предмету информатика</a:t>
            </a:r>
          </a:p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в </a:t>
            </a:r>
            <a:r>
              <a:rPr lang="en-US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IT-</a:t>
            </a:r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олимпиадах </a:t>
            </a:r>
            <a:r>
              <a:rPr lang="en-US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/</a:t>
            </a:r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проектах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5" name="Diamond 9"/>
          <p:cNvSpPr/>
          <p:nvPr/>
        </p:nvSpPr>
        <p:spPr>
          <a:xfrm>
            <a:off x="2669918" y="1203599"/>
            <a:ext cx="1347085" cy="1372055"/>
          </a:xfrm>
          <a:prstGeom prst="diamond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7" name="Diamond 9"/>
          <p:cNvSpPr/>
          <p:nvPr/>
        </p:nvSpPr>
        <p:spPr>
          <a:xfrm>
            <a:off x="5097123" y="1203599"/>
            <a:ext cx="1347085" cy="1372055"/>
          </a:xfrm>
          <a:prstGeom prst="diamond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9" name="Diamond 9"/>
          <p:cNvSpPr/>
          <p:nvPr/>
        </p:nvSpPr>
        <p:spPr>
          <a:xfrm>
            <a:off x="7545395" y="1203598"/>
            <a:ext cx="1347085" cy="1372055"/>
          </a:xfrm>
          <a:prstGeom prst="diamond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4" name="Diamond 9"/>
          <p:cNvSpPr/>
          <p:nvPr/>
        </p:nvSpPr>
        <p:spPr>
          <a:xfrm>
            <a:off x="1479904" y="1203599"/>
            <a:ext cx="1347085" cy="1372055"/>
          </a:xfrm>
          <a:prstGeom prst="diamond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6" name="Diamond 9"/>
          <p:cNvSpPr/>
          <p:nvPr/>
        </p:nvSpPr>
        <p:spPr>
          <a:xfrm>
            <a:off x="3872987" y="1203599"/>
            <a:ext cx="1347085" cy="1372055"/>
          </a:xfrm>
          <a:prstGeom prst="diamond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8" name="Diamond 9"/>
          <p:cNvSpPr/>
          <p:nvPr/>
        </p:nvSpPr>
        <p:spPr>
          <a:xfrm>
            <a:off x="6321259" y="1203599"/>
            <a:ext cx="1347085" cy="1372055"/>
          </a:xfrm>
          <a:prstGeom prst="diamond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43" name="Group 10"/>
          <p:cNvGrpSpPr/>
          <p:nvPr/>
        </p:nvGrpSpPr>
        <p:grpSpPr>
          <a:xfrm>
            <a:off x="1479904" y="1751123"/>
            <a:ext cx="1414845" cy="2942864"/>
            <a:chOff x="4301979" y="873961"/>
            <a:chExt cx="3019037" cy="939031"/>
          </a:xfrm>
        </p:grpSpPr>
        <p:sp>
          <p:nvSpPr>
            <p:cNvPr id="44" name="TextBox 43"/>
            <p:cNvSpPr txBox="1"/>
            <p:nvPr/>
          </p:nvSpPr>
          <p:spPr>
            <a:xfrm>
              <a:off x="4301979" y="1312133"/>
              <a:ext cx="2874449" cy="5008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Программа «Участник молодёжного научно-инновационного конкурса «УМНИК»</a:t>
              </a:r>
              <a:endParaRPr lang="ko-KR" altLang="en-US" sz="12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446567" y="873961"/>
              <a:ext cx="2874449" cy="88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dirty="0" smtClean="0"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0,66%</a:t>
              </a:r>
              <a:endParaRPr lang="ko-KR" alt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46" name="Group 10"/>
          <p:cNvGrpSpPr/>
          <p:nvPr/>
        </p:nvGrpSpPr>
        <p:grpSpPr>
          <a:xfrm>
            <a:off x="2708123" y="1751125"/>
            <a:ext cx="1270673" cy="2397153"/>
            <a:chOff x="4301979" y="871317"/>
            <a:chExt cx="2874449" cy="764901"/>
          </a:xfrm>
        </p:grpSpPr>
        <p:sp>
          <p:nvSpPr>
            <p:cNvPr id="47" name="TextBox 46"/>
            <p:cNvSpPr txBox="1"/>
            <p:nvPr/>
          </p:nvSpPr>
          <p:spPr>
            <a:xfrm>
              <a:off x="4301979" y="1312133"/>
              <a:ext cx="2874449" cy="3240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Всероссийская олимпиада школьников по </a:t>
              </a:r>
              <a:r>
                <a:rPr lang="ru-RU" altLang="ko-KR" sz="12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программированию</a:t>
              </a:r>
              <a:endParaRPr lang="ko-KR" altLang="en-US" sz="12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374003" y="871317"/>
              <a:ext cx="2730402" cy="88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dirty="0" smtClean="0"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11,21%</a:t>
              </a:r>
              <a:endParaRPr lang="ko-KR" alt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49" name="Group 10"/>
          <p:cNvGrpSpPr/>
          <p:nvPr/>
        </p:nvGrpSpPr>
        <p:grpSpPr>
          <a:xfrm>
            <a:off x="3911192" y="1725388"/>
            <a:ext cx="1308880" cy="2407473"/>
            <a:chOff x="4301979" y="868024"/>
            <a:chExt cx="2960879" cy="768194"/>
          </a:xfrm>
        </p:grpSpPr>
        <p:sp>
          <p:nvSpPr>
            <p:cNvPr id="50" name="TextBox 49"/>
            <p:cNvSpPr txBox="1"/>
            <p:nvPr/>
          </p:nvSpPr>
          <p:spPr>
            <a:xfrm>
              <a:off x="4301979" y="1312133"/>
              <a:ext cx="2874449" cy="3240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Открытая олимпиада школьников по </a:t>
              </a:r>
              <a:r>
                <a:rPr lang="ru-RU" altLang="ko-KR" sz="1200" dirty="0" err="1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програмиро-ванию</a:t>
              </a:r>
              <a:endParaRPr lang="ko-KR" altLang="en-US" sz="12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388409" y="868024"/>
              <a:ext cx="2874449" cy="88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dirty="0" smtClean="0"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10,33%</a:t>
              </a:r>
              <a:endParaRPr lang="ko-KR" alt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52" name="Group 10"/>
          <p:cNvGrpSpPr/>
          <p:nvPr/>
        </p:nvGrpSpPr>
        <p:grpSpPr>
          <a:xfrm>
            <a:off x="5044217" y="1751126"/>
            <a:ext cx="1526120" cy="2388864"/>
            <a:chOff x="4301979" y="873962"/>
            <a:chExt cx="3019317" cy="762256"/>
          </a:xfrm>
        </p:grpSpPr>
        <p:sp>
          <p:nvSpPr>
            <p:cNvPr id="53" name="TextBox 52"/>
            <p:cNvSpPr txBox="1"/>
            <p:nvPr/>
          </p:nvSpPr>
          <p:spPr>
            <a:xfrm>
              <a:off x="4301979" y="1312133"/>
              <a:ext cx="2874449" cy="3240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Олимпиада национальной </a:t>
              </a:r>
              <a:r>
                <a:rPr lang="ru-RU" altLang="ko-KR" sz="12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технологической </a:t>
              </a: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инициативы НТИ</a:t>
              </a:r>
              <a:endParaRPr lang="ko-KR" altLang="en-US" sz="12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446847" y="873962"/>
              <a:ext cx="2874449" cy="88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dirty="0" smtClean="0"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2,20%</a:t>
              </a:r>
              <a:endParaRPr lang="ko-KR" alt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55" name="Group 10"/>
          <p:cNvGrpSpPr/>
          <p:nvPr/>
        </p:nvGrpSpPr>
        <p:grpSpPr>
          <a:xfrm>
            <a:off x="6304357" y="1725389"/>
            <a:ext cx="1403615" cy="2407470"/>
            <a:chOff x="4301979" y="868025"/>
            <a:chExt cx="2921757" cy="768193"/>
          </a:xfrm>
        </p:grpSpPr>
        <p:sp>
          <p:nvSpPr>
            <p:cNvPr id="56" name="TextBox 55"/>
            <p:cNvSpPr txBox="1"/>
            <p:nvPr/>
          </p:nvSpPr>
          <p:spPr>
            <a:xfrm>
              <a:off x="4301979" y="1312133"/>
              <a:ext cx="2874449" cy="3240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Международная студенческая олимпиада по </a:t>
              </a:r>
              <a:r>
                <a:rPr lang="ru-RU" altLang="ko-KR" sz="1200" dirty="0" err="1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программиро-ванию</a:t>
              </a:r>
              <a:r>
                <a:rPr lang="ru-RU" altLang="ko-KR" sz="12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</a:t>
              </a: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АСМ</a:t>
              </a:r>
              <a:endParaRPr lang="ko-KR" altLang="en-US" sz="12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349287" y="868025"/>
              <a:ext cx="2874449" cy="88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dirty="0" smtClean="0"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0,88%</a:t>
              </a:r>
              <a:endParaRPr lang="ko-KR" alt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58" name="Group 10"/>
          <p:cNvGrpSpPr/>
          <p:nvPr/>
        </p:nvGrpSpPr>
        <p:grpSpPr>
          <a:xfrm>
            <a:off x="7534861" y="1725390"/>
            <a:ext cx="1479167" cy="2053557"/>
            <a:chOff x="4301979" y="863105"/>
            <a:chExt cx="3107688" cy="655264"/>
          </a:xfrm>
        </p:grpSpPr>
        <p:sp>
          <p:nvSpPr>
            <p:cNvPr id="59" name="TextBox 58"/>
            <p:cNvSpPr txBox="1"/>
            <p:nvPr/>
          </p:nvSpPr>
          <p:spPr>
            <a:xfrm>
              <a:off x="4301979" y="1312133"/>
              <a:ext cx="2874449" cy="206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Региональный этап </a:t>
              </a:r>
              <a:r>
                <a:rPr lang="ru-RU" altLang="ko-KR" sz="1200" dirty="0" err="1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ВСоШ</a:t>
              </a:r>
              <a:r>
                <a:rPr lang="ru-RU" altLang="ko-KR" sz="12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по информатике</a:t>
              </a:r>
              <a:endParaRPr lang="ko-KR" altLang="en-US" sz="12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535218" y="863105"/>
              <a:ext cx="2874449" cy="88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dirty="0" smtClean="0"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19,12%</a:t>
              </a:r>
              <a:endParaRPr lang="ko-KR" alt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107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7"/>
          <p:cNvSpPr/>
          <p:nvPr/>
        </p:nvSpPr>
        <p:spPr>
          <a:xfrm>
            <a:off x="1744437" y="3121570"/>
            <a:ext cx="349378" cy="30150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Oval 21"/>
          <p:cNvSpPr>
            <a:spLocks noChangeAspect="1"/>
          </p:cNvSpPr>
          <p:nvPr/>
        </p:nvSpPr>
        <p:spPr>
          <a:xfrm>
            <a:off x="4410739" y="3098240"/>
            <a:ext cx="345284" cy="34816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aphicFrame>
        <p:nvGraphicFramePr>
          <p:cNvPr id="26" name="Chart 2">
            <a:extLst>
              <a:ext uri="{FF2B5EF4-FFF2-40B4-BE49-F238E27FC236}">
                <a16:creationId xmlns="" xmlns:a16="http://schemas.microsoft.com/office/drawing/2014/main" id="{4F127667-5362-49A0-8DBF-47398332A9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1943820"/>
              </p:ext>
            </p:extLst>
          </p:nvPr>
        </p:nvGraphicFramePr>
        <p:xfrm>
          <a:off x="179512" y="1043809"/>
          <a:ext cx="8640960" cy="3904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9" name="Title 1"/>
          <p:cNvSpPr txBox="1">
            <a:spLocks/>
          </p:cNvSpPr>
          <p:nvPr/>
        </p:nvSpPr>
        <p:spPr>
          <a:xfrm>
            <a:off x="0" y="25734"/>
            <a:ext cx="9144000" cy="935781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Изучение информатики по классам в образовательных </a:t>
            </a:r>
          </a:p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организациях в Липецкой области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76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0" y="25734"/>
            <a:ext cx="9144000" cy="935781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Языки программирования изучаемые на уроках информатики в образовательных организациях Липецкой области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639895"/>
              </p:ext>
            </p:extLst>
          </p:nvPr>
        </p:nvGraphicFramePr>
        <p:xfrm>
          <a:off x="215512" y="1131590"/>
          <a:ext cx="8712977" cy="3597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6">
                  <a:extLst>
                    <a:ext uri="{9D8B030D-6E8A-4147-A177-3AD203B41FA5}">
                      <a16:colId xmlns="" xmlns:a16="http://schemas.microsoft.com/office/drawing/2014/main" val="3151727844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1835764536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2777369719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1475542290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3281793748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1457883593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3944620652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2400364184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791831768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775318643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3351406946"/>
                    </a:ext>
                  </a:extLst>
                </a:gridCol>
                <a:gridCol w="667711">
                  <a:extLst>
                    <a:ext uri="{9D8B030D-6E8A-4147-A177-3AD203B41FA5}">
                      <a16:colId xmlns="" xmlns:a16="http://schemas.microsoft.com/office/drawing/2014/main" val="1125547404"/>
                    </a:ext>
                  </a:extLst>
                </a:gridCol>
              </a:tblGrid>
              <a:tr h="317369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Язык </a:t>
                      </a:r>
                    </a:p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программирования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Классы (%, ОО)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89466408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lang="ru-RU" sz="10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5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7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8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9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10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11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18414284"/>
                  </a:ext>
                </a:extLst>
              </a:tr>
              <a:tr h="49872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C++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0,38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0,75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0,38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1,13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0,38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2,64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2,64</a:t>
                      </a:r>
                      <a:endParaRPr lang="ru-RU" sz="105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830537411"/>
                  </a:ext>
                </a:extLst>
              </a:tr>
              <a:tr h="49872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Python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0,75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0,75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1,89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6,42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4,91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7,17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6,79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07022247"/>
                  </a:ext>
                </a:extLst>
              </a:tr>
              <a:tr h="49872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Java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0,38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024165840"/>
                  </a:ext>
                </a:extLst>
              </a:tr>
              <a:tr h="49872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Pascal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1,13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1,51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1,89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2,26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3,77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6,79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20,75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61,51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70,57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51,70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49,43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783689384"/>
                  </a:ext>
                </a:extLst>
              </a:tr>
              <a:tr h="49872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Basic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0,75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0,75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1,51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1,51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0,75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2,26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4,53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3,02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2,64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36707327"/>
                  </a:ext>
                </a:extLst>
              </a:tr>
              <a:tr h="49872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Другой</a:t>
                      </a:r>
                      <a:endParaRPr lang="ru-RU" sz="1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0,00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0,38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0,75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2,26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4,91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11,70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8,68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3,40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2,26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1,51</a:t>
                      </a:r>
                      <a:endParaRPr lang="ru-RU" sz="105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2,26</a:t>
                      </a:r>
                      <a:endParaRPr lang="ru-RU" sz="105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525783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92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691680" y="699542"/>
            <a:ext cx="7272808" cy="3888432"/>
            <a:chOff x="1619672" y="915566"/>
            <a:chExt cx="7488832" cy="3600400"/>
          </a:xfrm>
        </p:grpSpPr>
        <p:sp>
          <p:nvSpPr>
            <p:cNvPr id="7" name="Frame 6"/>
            <p:cNvSpPr/>
            <p:nvPr/>
          </p:nvSpPr>
          <p:spPr>
            <a:xfrm>
              <a:off x="1619672" y="915566"/>
              <a:ext cx="7488832" cy="3600400"/>
            </a:xfrm>
            <a:prstGeom prst="frame">
              <a:avLst>
                <a:gd name="adj1" fmla="val 18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3" name="Группа 2"/>
            <p:cNvGrpSpPr/>
            <p:nvPr/>
          </p:nvGrpSpPr>
          <p:grpSpPr>
            <a:xfrm>
              <a:off x="1763688" y="1059582"/>
              <a:ext cx="7200800" cy="3319930"/>
              <a:chOff x="1763688" y="987574"/>
              <a:chExt cx="7200800" cy="300070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63688" y="987574"/>
                <a:ext cx="7200800" cy="300070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63688" y="1011725"/>
                <a:ext cx="7200800" cy="297655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В </a:t>
                </a:r>
                <a:r>
                  <a:rPr lang="ru-RU" sz="1600" dirty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соответствии с приказом управления образования и науки </a:t>
                </a:r>
                <a:endParaRPr lang="ru-RU" sz="16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endParaRP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Липецкой </a:t>
                </a:r>
                <a:r>
                  <a:rPr lang="ru-RU" sz="1600" dirty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области от </a:t>
                </a:r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01.10.2019 </a:t>
                </a:r>
                <a:r>
                  <a:rPr lang="ru-RU" sz="1600" dirty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№ </a:t>
                </a:r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1179 «Об утверждении графика </a:t>
                </a: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Проведения мероприятий, направленных на исследование качества </a:t>
                </a: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образования, на территории Липецкой области в 2019 - 2020 учебном </a:t>
                </a: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году» с 10 по 18 февраля 2020 года был проведён мониторинг </a:t>
                </a: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ресурсного и методического обеспечения использования </a:t>
                </a: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информационно – коммуникационных технологий в </a:t>
                </a: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общеобразовательных учреждениях Липецкой области. </a:t>
                </a:r>
              </a:p>
              <a:p>
                <a:pPr algn="just"/>
                <a:endParaRPr lang="ru-RU" sz="16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endParaRP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Мониторинг </a:t>
                </a:r>
                <a:r>
                  <a:rPr lang="ru-RU" sz="1600" dirty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проводился с целью изучения состояния и </a:t>
                </a:r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перспектив </a:t>
                </a: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развития </a:t>
                </a:r>
                <a:r>
                  <a:rPr lang="ru-RU" sz="1600" dirty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цифровой образовательной среды в Липецкой области. Для </a:t>
                </a:r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анализа </a:t>
                </a:r>
                <a:r>
                  <a:rPr lang="ru-RU" sz="1600" dirty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использовались данные, предоставленные </a:t>
                </a:r>
                <a:endParaRPr lang="ru-RU" sz="16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endParaRP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образовательными </a:t>
                </a:r>
                <a:r>
                  <a:rPr lang="ru-RU" sz="1600" dirty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организациями в личных кабинетах на </a:t>
                </a:r>
                <a:endParaRPr lang="ru-RU" sz="16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endParaRPr>
              </a:p>
              <a:p>
                <a:pPr algn="just"/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официальном </a:t>
                </a:r>
                <a:r>
                  <a:rPr lang="ru-RU" sz="1600" dirty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сайте ОКУ ЦМОКО</a:t>
                </a:r>
                <a:r>
                  <a:rPr lang="ru-RU" sz="16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.</a:t>
                </a:r>
                <a:endParaRPr lang="en-US" altLang="ko-KR" sz="16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903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768" y="915566"/>
            <a:ext cx="4338328" cy="40082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Количество ОО, принявших участие </a:t>
            </a:r>
            <a:r>
              <a:rPr lang="ru-RU" sz="2400" dirty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 мониторинге, </a:t>
            </a:r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по </a:t>
            </a:r>
            <a:r>
              <a:rPr lang="ru-RU" sz="2400" dirty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муниципальным образованиям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355976" y="4371950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Воловский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Oval 27"/>
          <p:cNvSpPr/>
          <p:nvPr/>
        </p:nvSpPr>
        <p:spPr>
          <a:xfrm>
            <a:off x="5178341" y="3293660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Елецкий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11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Oval 27"/>
          <p:cNvSpPr/>
          <p:nvPr/>
        </p:nvSpPr>
        <p:spPr>
          <a:xfrm>
            <a:off x="4860512" y="4227934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Тербунский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8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Oval 27"/>
          <p:cNvSpPr/>
          <p:nvPr/>
        </p:nvSpPr>
        <p:spPr>
          <a:xfrm>
            <a:off x="5796136" y="1433381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Данковский 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9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Oval 27"/>
          <p:cNvSpPr/>
          <p:nvPr/>
        </p:nvSpPr>
        <p:spPr>
          <a:xfrm>
            <a:off x="5004048" y="3708705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Долгоруковский</a:t>
            </a:r>
            <a:endParaRPr lang="ru-RU" altLang="ko-KR" sz="105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8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Oval 27"/>
          <p:cNvSpPr/>
          <p:nvPr/>
        </p:nvSpPr>
        <p:spPr>
          <a:xfrm>
            <a:off x="6570188" y="1610022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Лев-Толстовский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Oval 27"/>
          <p:cNvSpPr/>
          <p:nvPr/>
        </p:nvSpPr>
        <p:spPr>
          <a:xfrm>
            <a:off x="4386770" y="2965584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Измалковский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10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Oval 27"/>
          <p:cNvSpPr/>
          <p:nvPr/>
        </p:nvSpPr>
        <p:spPr>
          <a:xfrm>
            <a:off x="6247692" y="2127837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Лебедянский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10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Oval 27"/>
          <p:cNvSpPr/>
          <p:nvPr/>
        </p:nvSpPr>
        <p:spPr>
          <a:xfrm>
            <a:off x="4824028" y="2533477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Становлянский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9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Oval 27"/>
          <p:cNvSpPr/>
          <p:nvPr/>
        </p:nvSpPr>
        <p:spPr>
          <a:xfrm>
            <a:off x="7216832" y="1433381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Чаплыгинский</a:t>
            </a:r>
            <a:endParaRPr lang="ru-RU" altLang="ko-KR" sz="105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14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Oval 27"/>
          <p:cNvSpPr/>
          <p:nvPr/>
        </p:nvSpPr>
        <p:spPr>
          <a:xfrm>
            <a:off x="5489581" y="2355726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Краснинский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Oval 27"/>
          <p:cNvSpPr/>
          <p:nvPr/>
        </p:nvSpPr>
        <p:spPr>
          <a:xfrm>
            <a:off x="6924215" y="2304478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Добровский</a:t>
            </a:r>
            <a:endParaRPr lang="ru-RU" altLang="ko-KR" sz="105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13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5" name="Oval 27"/>
          <p:cNvSpPr/>
          <p:nvPr/>
        </p:nvSpPr>
        <p:spPr>
          <a:xfrm>
            <a:off x="6329952" y="3285811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Липецкий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14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Oval 27"/>
          <p:cNvSpPr/>
          <p:nvPr/>
        </p:nvSpPr>
        <p:spPr>
          <a:xfrm>
            <a:off x="5789892" y="3525145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Задонский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Oval 27"/>
          <p:cNvSpPr/>
          <p:nvPr/>
        </p:nvSpPr>
        <p:spPr>
          <a:xfrm>
            <a:off x="6138437" y="4009655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Хлевенский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Oval 27"/>
          <p:cNvSpPr/>
          <p:nvPr/>
        </p:nvSpPr>
        <p:spPr>
          <a:xfrm>
            <a:off x="6917245" y="4131956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Усманский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11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Oval 27"/>
          <p:cNvSpPr/>
          <p:nvPr/>
        </p:nvSpPr>
        <p:spPr>
          <a:xfrm>
            <a:off x="7789644" y="4044421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Добринский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11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Oval 27"/>
          <p:cNvSpPr/>
          <p:nvPr/>
        </p:nvSpPr>
        <p:spPr>
          <a:xfrm>
            <a:off x="7215680" y="3437500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Грязинский</a:t>
            </a:r>
            <a:endParaRPr lang="ru-RU" altLang="ko-KR" sz="105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25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Oval 27"/>
          <p:cNvSpPr/>
          <p:nvPr/>
        </p:nvSpPr>
        <p:spPr>
          <a:xfrm>
            <a:off x="3344842" y="2455552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г</a:t>
            </a:r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 Елец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11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Oval 27"/>
          <p:cNvSpPr/>
          <p:nvPr/>
        </p:nvSpPr>
        <p:spPr>
          <a:xfrm>
            <a:off x="7956074" y="2278911"/>
            <a:ext cx="360040" cy="353282"/>
          </a:xfrm>
          <a:prstGeom prst="ellipse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ru-RU" altLang="ko-KR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г</a:t>
            </a:r>
            <a:r>
              <a:rPr lang="ru-RU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 Липецк</a:t>
            </a:r>
          </a:p>
          <a:p>
            <a:pPr algn="ctr"/>
            <a:r>
              <a:rPr lang="en-US" altLang="ko-KR" sz="10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63</a:t>
            </a:r>
            <a:endParaRPr lang="ko-KR" alt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692515" y="2680542"/>
            <a:ext cx="1588553" cy="499817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stCxn id="63" idx="3"/>
          </p:cNvCxnSpPr>
          <p:nvPr/>
        </p:nvCxnSpPr>
        <p:spPr>
          <a:xfrm flipH="1">
            <a:off x="6917245" y="2580456"/>
            <a:ext cx="1091556" cy="67196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1911" y="1868609"/>
            <a:ext cx="3085317" cy="3556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С 10 по 18 февраля 2020 года в исследовании приняли </a:t>
            </a:r>
          </a:p>
          <a:p>
            <a:pPr algn="ctr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участие </a:t>
            </a:r>
          </a:p>
          <a:p>
            <a:pPr algn="ctr"/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256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образовательных </a:t>
            </a:r>
          </a:p>
          <a:p>
            <a:pPr algn="ctr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организаций </a:t>
            </a:r>
          </a:p>
          <a:p>
            <a:pPr algn="ctr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Липецкой области</a:t>
            </a:r>
            <a:endParaRPr lang="en-US" altLang="ko-KR" sz="16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8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lock Arc 46"/>
          <p:cNvSpPr/>
          <p:nvPr/>
        </p:nvSpPr>
        <p:spPr>
          <a:xfrm>
            <a:off x="4740081" y="1131590"/>
            <a:ext cx="3504327" cy="3504327"/>
          </a:xfrm>
          <a:prstGeom prst="blockArc">
            <a:avLst>
              <a:gd name="adj1" fmla="val 10800000"/>
              <a:gd name="adj2" fmla="val 10797988"/>
              <a:gd name="adj3" fmla="val 1844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5" name="Rectangle 9"/>
          <p:cNvSpPr/>
          <p:nvPr/>
        </p:nvSpPr>
        <p:spPr>
          <a:xfrm>
            <a:off x="7481229" y="2037969"/>
            <a:ext cx="264728" cy="2478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Parallelogram 15"/>
          <p:cNvSpPr/>
          <p:nvPr/>
        </p:nvSpPr>
        <p:spPr>
          <a:xfrm rot="16200000">
            <a:off x="6187897" y="1387428"/>
            <a:ext cx="291063" cy="31506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9" name="Pie 24"/>
          <p:cNvSpPr/>
          <p:nvPr/>
        </p:nvSpPr>
        <p:spPr>
          <a:xfrm>
            <a:off x="4454477" y="3135662"/>
            <a:ext cx="298536" cy="296883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734643" y="971868"/>
            <a:ext cx="3059912" cy="488029"/>
            <a:chOff x="720000" y="1114639"/>
            <a:chExt cx="3059912" cy="488029"/>
          </a:xfrm>
        </p:grpSpPr>
        <p:sp>
          <p:nvSpPr>
            <p:cNvPr id="62" name="TextBox 61"/>
            <p:cNvSpPr txBox="1"/>
            <p:nvPr/>
          </p:nvSpPr>
          <p:spPr>
            <a:xfrm>
              <a:off x="720000" y="1325669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144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20001" y="1114639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Выделенные сервера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724032" y="1975129"/>
            <a:ext cx="3059912" cy="488029"/>
            <a:chOff x="720000" y="2431958"/>
            <a:chExt cx="3059912" cy="488029"/>
          </a:xfrm>
        </p:grpSpPr>
        <p:sp>
          <p:nvSpPr>
            <p:cNvPr id="65" name="TextBox 64"/>
            <p:cNvSpPr txBox="1"/>
            <p:nvPr/>
          </p:nvSpPr>
          <p:spPr>
            <a:xfrm>
              <a:off x="720000" y="2642988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2497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20001" y="2431958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Проекторы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24030" y="2998524"/>
            <a:ext cx="3059912" cy="488029"/>
            <a:chOff x="720000" y="3749277"/>
            <a:chExt cx="3059912" cy="488029"/>
          </a:xfrm>
        </p:grpSpPr>
        <p:sp>
          <p:nvSpPr>
            <p:cNvPr id="68" name="TextBox 67"/>
            <p:cNvSpPr txBox="1"/>
            <p:nvPr/>
          </p:nvSpPr>
          <p:spPr>
            <a:xfrm>
              <a:off x="720000" y="3960307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1635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20001" y="3749277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Сканеры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/</a:t>
              </a:r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документ-камеры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727826" y="1487100"/>
            <a:ext cx="3059912" cy="488029"/>
            <a:chOff x="720000" y="2431958"/>
            <a:chExt cx="3059912" cy="488029"/>
          </a:xfrm>
        </p:grpSpPr>
        <p:sp>
          <p:nvSpPr>
            <p:cNvPr id="74" name="TextBox 73"/>
            <p:cNvSpPr txBox="1"/>
            <p:nvPr/>
          </p:nvSpPr>
          <p:spPr>
            <a:xfrm>
              <a:off x="720000" y="2642988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3510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20001" y="2431958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Интерактивные доски</a:t>
              </a:r>
              <a:r>
                <a:rPr lang="ru-RU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</a:t>
              </a:r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и панели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724031" y="2461290"/>
            <a:ext cx="3059912" cy="488029"/>
            <a:chOff x="720000" y="3749277"/>
            <a:chExt cx="3059912" cy="488029"/>
          </a:xfrm>
        </p:grpSpPr>
        <p:sp>
          <p:nvSpPr>
            <p:cNvPr id="77" name="TextBox 76"/>
            <p:cNvSpPr txBox="1"/>
            <p:nvPr/>
          </p:nvSpPr>
          <p:spPr>
            <a:xfrm>
              <a:off x="720000" y="3960307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2835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20001" y="3749277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Принтеры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sp>
        <p:nvSpPr>
          <p:cNvPr id="90" name="Title 1"/>
          <p:cNvSpPr>
            <a:spLocks noGrp="1"/>
          </p:cNvSpPr>
          <p:nvPr>
            <p:ph type="title"/>
          </p:nvPr>
        </p:nvSpPr>
        <p:spPr>
          <a:xfrm>
            <a:off x="0" y="25735"/>
            <a:ext cx="9144000" cy="776530"/>
          </a:xfrm>
        </p:spPr>
        <p:txBody>
          <a:bodyPr anchor="ctr"/>
          <a:lstStyle/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Оснащённость </a:t>
            </a:r>
            <a:r>
              <a:rPr lang="ru-RU" sz="2400" dirty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современным </a:t>
            </a:r>
            <a:r>
              <a:rPr lang="en-US" sz="2400" dirty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IT-</a:t>
            </a:r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оборудованием ОО, </a:t>
            </a:r>
            <a:b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участвующих в мониторинге (кол-во единиц)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97" name="Group 71"/>
          <p:cNvGrpSpPr/>
          <p:nvPr/>
        </p:nvGrpSpPr>
        <p:grpSpPr>
          <a:xfrm>
            <a:off x="719492" y="3504051"/>
            <a:ext cx="3326253" cy="474847"/>
            <a:chOff x="707173" y="3762459"/>
            <a:chExt cx="3072738" cy="474847"/>
          </a:xfrm>
        </p:grpSpPr>
        <p:sp>
          <p:nvSpPr>
            <p:cNvPr id="98" name="TextBox 97"/>
            <p:cNvSpPr txBox="1"/>
            <p:nvPr/>
          </p:nvSpPr>
          <p:spPr>
            <a:xfrm>
              <a:off x="720000" y="3960307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2101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07173" y="3762459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Многофункциональное устройство (МФУ)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100" name="Group 71"/>
          <p:cNvGrpSpPr/>
          <p:nvPr/>
        </p:nvGrpSpPr>
        <p:grpSpPr>
          <a:xfrm>
            <a:off x="764271" y="4022964"/>
            <a:ext cx="3326253" cy="474847"/>
            <a:chOff x="707173" y="3762459"/>
            <a:chExt cx="3072738" cy="474847"/>
          </a:xfrm>
        </p:grpSpPr>
        <p:sp>
          <p:nvSpPr>
            <p:cNvPr id="101" name="TextBox 100"/>
            <p:cNvSpPr txBox="1"/>
            <p:nvPr/>
          </p:nvSpPr>
          <p:spPr>
            <a:xfrm>
              <a:off x="720000" y="3960307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8404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707173" y="3762459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Стационарные компьютеры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103" name="Group 71"/>
          <p:cNvGrpSpPr/>
          <p:nvPr/>
        </p:nvGrpSpPr>
        <p:grpSpPr>
          <a:xfrm>
            <a:off x="759431" y="4540628"/>
            <a:ext cx="3326253" cy="474847"/>
            <a:chOff x="707173" y="3762459"/>
            <a:chExt cx="3072738" cy="474847"/>
          </a:xfrm>
        </p:grpSpPr>
        <p:sp>
          <p:nvSpPr>
            <p:cNvPr id="104" name="TextBox 103"/>
            <p:cNvSpPr txBox="1"/>
            <p:nvPr/>
          </p:nvSpPr>
          <p:spPr>
            <a:xfrm>
              <a:off x="720000" y="3960307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8121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07173" y="3762459"/>
              <a:ext cx="3059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Мобильные компьютеры (ноутбуки)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331934" y="4570399"/>
            <a:ext cx="395892" cy="406783"/>
            <a:chOff x="331934" y="4570399"/>
            <a:chExt cx="395892" cy="406783"/>
          </a:xfrm>
        </p:grpSpPr>
        <p:sp>
          <p:nvSpPr>
            <p:cNvPr id="96" name="Oval 80"/>
            <p:cNvSpPr/>
            <p:nvPr/>
          </p:nvSpPr>
          <p:spPr>
            <a:xfrm>
              <a:off x="331934" y="4570399"/>
              <a:ext cx="395892" cy="4067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6" name="Trapezoid 13">
              <a:extLst>
                <a:ext uri="{FF2B5EF4-FFF2-40B4-BE49-F238E27FC236}">
                  <a16:creationId xmlns="" xmlns:a16="http://schemas.microsoft.com/office/drawing/2014/main" id="{EAB635DE-58EF-4585-A0F5-0790A1957A5B}"/>
                </a:ext>
              </a:extLst>
            </p:cNvPr>
            <p:cNvSpPr/>
            <p:nvPr/>
          </p:nvSpPr>
          <p:spPr>
            <a:xfrm>
              <a:off x="371090" y="4646193"/>
              <a:ext cx="317580" cy="255194"/>
            </a:xfrm>
            <a:custGeom>
              <a:avLst/>
              <a:gdLst/>
              <a:ahLst/>
              <a:cxnLst/>
              <a:rect l="l" t="t" r="r" b="b"/>
              <a:pathLst>
                <a:path w="2736304" h="2313707">
                  <a:moveTo>
                    <a:pt x="1046195" y="1945901"/>
                  </a:moveTo>
                  <a:lnTo>
                    <a:pt x="998316" y="2093032"/>
                  </a:lnTo>
                  <a:lnTo>
                    <a:pt x="1737988" y="2093032"/>
                  </a:lnTo>
                  <a:lnTo>
                    <a:pt x="1690109" y="1945901"/>
                  </a:lnTo>
                  <a:close/>
                  <a:moveTo>
                    <a:pt x="396044" y="89541"/>
                  </a:moveTo>
                  <a:lnTo>
                    <a:pt x="396044" y="1241668"/>
                  </a:lnTo>
                  <a:lnTo>
                    <a:pt x="2340260" y="1241668"/>
                  </a:lnTo>
                  <a:lnTo>
                    <a:pt x="2340260" y="89541"/>
                  </a:lnTo>
                  <a:close/>
                  <a:moveTo>
                    <a:pt x="252028" y="0"/>
                  </a:moveTo>
                  <a:lnTo>
                    <a:pt x="2484276" y="0"/>
                  </a:lnTo>
                  <a:lnTo>
                    <a:pt x="2484276" y="1331208"/>
                  </a:lnTo>
                  <a:lnTo>
                    <a:pt x="2484679" y="1331208"/>
                  </a:lnTo>
                  <a:lnTo>
                    <a:pt x="2736304" y="2195304"/>
                  </a:lnTo>
                  <a:lnTo>
                    <a:pt x="2736304" y="2313707"/>
                  </a:lnTo>
                  <a:lnTo>
                    <a:pt x="0" y="2313707"/>
                  </a:lnTo>
                  <a:lnTo>
                    <a:pt x="0" y="2195304"/>
                  </a:lnTo>
                  <a:lnTo>
                    <a:pt x="251625" y="1331208"/>
                  </a:lnTo>
                  <a:lnTo>
                    <a:pt x="252028" y="133120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08" name="Группа 107"/>
          <p:cNvGrpSpPr/>
          <p:nvPr/>
        </p:nvGrpSpPr>
        <p:grpSpPr>
          <a:xfrm>
            <a:off x="5004114" y="1343601"/>
            <a:ext cx="624154" cy="658017"/>
            <a:chOff x="331934" y="4570399"/>
            <a:chExt cx="395892" cy="406783"/>
          </a:xfrm>
        </p:grpSpPr>
        <p:sp>
          <p:nvSpPr>
            <p:cNvPr id="109" name="Oval 80"/>
            <p:cNvSpPr/>
            <p:nvPr/>
          </p:nvSpPr>
          <p:spPr>
            <a:xfrm>
              <a:off x="331934" y="4570399"/>
              <a:ext cx="395892" cy="4067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0" name="Trapezoid 13">
              <a:extLst>
                <a:ext uri="{FF2B5EF4-FFF2-40B4-BE49-F238E27FC236}">
                  <a16:creationId xmlns="" xmlns:a16="http://schemas.microsoft.com/office/drawing/2014/main" id="{EAB635DE-58EF-4585-A0F5-0790A1957A5B}"/>
                </a:ext>
              </a:extLst>
            </p:cNvPr>
            <p:cNvSpPr/>
            <p:nvPr/>
          </p:nvSpPr>
          <p:spPr>
            <a:xfrm>
              <a:off x="371090" y="4646193"/>
              <a:ext cx="317580" cy="255194"/>
            </a:xfrm>
            <a:custGeom>
              <a:avLst/>
              <a:gdLst/>
              <a:ahLst/>
              <a:cxnLst/>
              <a:rect l="l" t="t" r="r" b="b"/>
              <a:pathLst>
                <a:path w="2736304" h="2313707">
                  <a:moveTo>
                    <a:pt x="1046195" y="1945901"/>
                  </a:moveTo>
                  <a:lnTo>
                    <a:pt x="998316" y="2093032"/>
                  </a:lnTo>
                  <a:lnTo>
                    <a:pt x="1737988" y="2093032"/>
                  </a:lnTo>
                  <a:lnTo>
                    <a:pt x="1690109" y="1945901"/>
                  </a:lnTo>
                  <a:close/>
                  <a:moveTo>
                    <a:pt x="396044" y="89541"/>
                  </a:moveTo>
                  <a:lnTo>
                    <a:pt x="396044" y="1241668"/>
                  </a:lnTo>
                  <a:lnTo>
                    <a:pt x="2340260" y="1241668"/>
                  </a:lnTo>
                  <a:lnTo>
                    <a:pt x="2340260" y="89541"/>
                  </a:lnTo>
                  <a:close/>
                  <a:moveTo>
                    <a:pt x="252028" y="0"/>
                  </a:moveTo>
                  <a:lnTo>
                    <a:pt x="2484276" y="0"/>
                  </a:lnTo>
                  <a:lnTo>
                    <a:pt x="2484276" y="1331208"/>
                  </a:lnTo>
                  <a:lnTo>
                    <a:pt x="2484679" y="1331208"/>
                  </a:lnTo>
                  <a:lnTo>
                    <a:pt x="2736304" y="2195304"/>
                  </a:lnTo>
                  <a:lnTo>
                    <a:pt x="2736304" y="2313707"/>
                  </a:lnTo>
                  <a:lnTo>
                    <a:pt x="0" y="2313707"/>
                  </a:lnTo>
                  <a:lnTo>
                    <a:pt x="0" y="2195304"/>
                  </a:lnTo>
                  <a:lnTo>
                    <a:pt x="251625" y="1331208"/>
                  </a:lnTo>
                  <a:lnTo>
                    <a:pt x="252028" y="133120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331935" y="4056997"/>
            <a:ext cx="395891" cy="406783"/>
            <a:chOff x="331935" y="4056997"/>
            <a:chExt cx="395891" cy="406783"/>
          </a:xfrm>
        </p:grpSpPr>
        <p:sp>
          <p:nvSpPr>
            <p:cNvPr id="95" name="Oval 78"/>
            <p:cNvSpPr/>
            <p:nvPr/>
          </p:nvSpPr>
          <p:spPr>
            <a:xfrm>
              <a:off x="331935" y="4056997"/>
              <a:ext cx="395891" cy="4067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11" name="Rectangle 18">
              <a:extLst>
                <a:ext uri="{FF2B5EF4-FFF2-40B4-BE49-F238E27FC236}">
                  <a16:creationId xmlns="" xmlns:a16="http://schemas.microsoft.com/office/drawing/2014/main" id="{D8BFBE69-EC90-491A-A905-789398F4B3A8}"/>
                </a:ext>
              </a:extLst>
            </p:cNvPr>
            <p:cNvSpPr/>
            <p:nvPr/>
          </p:nvSpPr>
          <p:spPr>
            <a:xfrm>
              <a:off x="371090" y="4162774"/>
              <a:ext cx="329849" cy="237683"/>
            </a:xfrm>
            <a:custGeom>
              <a:avLst/>
              <a:gdLst/>
              <a:ahLst/>
              <a:cxnLst/>
              <a:rect l="l" t="t" r="r" b="b"/>
              <a:pathLst>
                <a:path w="3240000" h="2574247">
                  <a:moveTo>
                    <a:pt x="2393400" y="1814089"/>
                  </a:moveTo>
                  <a:cubicBezTo>
                    <a:pt x="2363577" y="1814089"/>
                    <a:pt x="2339400" y="1838266"/>
                    <a:pt x="2339400" y="1868089"/>
                  </a:cubicBezTo>
                  <a:cubicBezTo>
                    <a:pt x="2339400" y="1897912"/>
                    <a:pt x="2363577" y="1922089"/>
                    <a:pt x="2393400" y="1922089"/>
                  </a:cubicBezTo>
                  <a:lnTo>
                    <a:pt x="2573400" y="1922089"/>
                  </a:lnTo>
                  <a:cubicBezTo>
                    <a:pt x="2603223" y="1922089"/>
                    <a:pt x="2627400" y="1897912"/>
                    <a:pt x="2627400" y="1868089"/>
                  </a:cubicBezTo>
                  <a:cubicBezTo>
                    <a:pt x="2627400" y="1838266"/>
                    <a:pt x="2603223" y="1814089"/>
                    <a:pt x="2573400" y="1814089"/>
                  </a:cubicBezTo>
                  <a:close/>
                  <a:moveTo>
                    <a:pt x="173344" y="1814089"/>
                  </a:moveTo>
                  <a:cubicBezTo>
                    <a:pt x="143521" y="1814089"/>
                    <a:pt x="119344" y="1838266"/>
                    <a:pt x="119344" y="1868089"/>
                  </a:cubicBezTo>
                  <a:cubicBezTo>
                    <a:pt x="119344" y="1897912"/>
                    <a:pt x="143521" y="1922089"/>
                    <a:pt x="173344" y="1922089"/>
                  </a:cubicBezTo>
                  <a:lnTo>
                    <a:pt x="353344" y="1922089"/>
                  </a:lnTo>
                  <a:cubicBezTo>
                    <a:pt x="383167" y="1922089"/>
                    <a:pt x="407344" y="1897912"/>
                    <a:pt x="407344" y="1868089"/>
                  </a:cubicBezTo>
                  <a:cubicBezTo>
                    <a:pt x="407344" y="1838266"/>
                    <a:pt x="383167" y="1814089"/>
                    <a:pt x="353344" y="1814089"/>
                  </a:cubicBezTo>
                  <a:close/>
                  <a:moveTo>
                    <a:pt x="2933496" y="1796081"/>
                  </a:moveTo>
                  <a:cubicBezTo>
                    <a:pt x="2893727" y="1796081"/>
                    <a:pt x="2861488" y="1828320"/>
                    <a:pt x="2861488" y="1868089"/>
                  </a:cubicBezTo>
                  <a:cubicBezTo>
                    <a:pt x="2861488" y="1907858"/>
                    <a:pt x="2893727" y="1940097"/>
                    <a:pt x="2933496" y="1940097"/>
                  </a:cubicBezTo>
                  <a:cubicBezTo>
                    <a:pt x="2973265" y="1940097"/>
                    <a:pt x="3005504" y="1907858"/>
                    <a:pt x="3005504" y="1868089"/>
                  </a:cubicBezTo>
                  <a:cubicBezTo>
                    <a:pt x="3005504" y="1828320"/>
                    <a:pt x="2973265" y="1796081"/>
                    <a:pt x="2933496" y="1796081"/>
                  </a:cubicBezTo>
                  <a:close/>
                  <a:moveTo>
                    <a:pt x="119344" y="122856"/>
                  </a:moveTo>
                  <a:lnTo>
                    <a:pt x="119344" y="1728192"/>
                  </a:lnTo>
                  <a:lnTo>
                    <a:pt x="3120656" y="1728192"/>
                  </a:lnTo>
                  <a:lnTo>
                    <a:pt x="3120656" y="122856"/>
                  </a:lnTo>
                  <a:close/>
                  <a:moveTo>
                    <a:pt x="0" y="0"/>
                  </a:moveTo>
                  <a:lnTo>
                    <a:pt x="3240000" y="0"/>
                  </a:lnTo>
                  <a:lnTo>
                    <a:pt x="3240000" y="2016224"/>
                  </a:lnTo>
                  <a:lnTo>
                    <a:pt x="1812079" y="2016224"/>
                  </a:lnTo>
                  <a:lnTo>
                    <a:pt x="1857107" y="2320159"/>
                  </a:lnTo>
                  <a:lnTo>
                    <a:pt x="2357140" y="2320159"/>
                  </a:lnTo>
                  <a:cubicBezTo>
                    <a:pt x="2427304" y="2320159"/>
                    <a:pt x="2484184" y="2377039"/>
                    <a:pt x="2484184" y="2447203"/>
                  </a:cubicBezTo>
                  <a:lnTo>
                    <a:pt x="2484184" y="2574247"/>
                  </a:lnTo>
                  <a:lnTo>
                    <a:pt x="755992" y="2574247"/>
                  </a:lnTo>
                  <a:lnTo>
                    <a:pt x="755992" y="2447203"/>
                  </a:lnTo>
                  <a:cubicBezTo>
                    <a:pt x="755992" y="2377039"/>
                    <a:pt x="812872" y="2320159"/>
                    <a:pt x="883036" y="2320159"/>
                  </a:cubicBezTo>
                  <a:lnTo>
                    <a:pt x="1382894" y="2320159"/>
                  </a:lnTo>
                  <a:lnTo>
                    <a:pt x="1427922" y="2016224"/>
                  </a:lnTo>
                  <a:lnTo>
                    <a:pt x="0" y="20162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12" name="Группа 111"/>
          <p:cNvGrpSpPr/>
          <p:nvPr/>
        </p:nvGrpSpPr>
        <p:grpSpPr>
          <a:xfrm>
            <a:off x="4457478" y="2408401"/>
            <a:ext cx="633095" cy="665080"/>
            <a:chOff x="331935" y="4056997"/>
            <a:chExt cx="395891" cy="406783"/>
          </a:xfrm>
        </p:grpSpPr>
        <p:sp>
          <p:nvSpPr>
            <p:cNvPr id="113" name="Oval 78"/>
            <p:cNvSpPr/>
            <p:nvPr/>
          </p:nvSpPr>
          <p:spPr>
            <a:xfrm>
              <a:off x="331935" y="4056997"/>
              <a:ext cx="395891" cy="4067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14" name="Rectangle 18">
              <a:extLst>
                <a:ext uri="{FF2B5EF4-FFF2-40B4-BE49-F238E27FC236}">
                  <a16:creationId xmlns="" xmlns:a16="http://schemas.microsoft.com/office/drawing/2014/main" id="{D8BFBE69-EC90-491A-A905-789398F4B3A8}"/>
                </a:ext>
              </a:extLst>
            </p:cNvPr>
            <p:cNvSpPr/>
            <p:nvPr/>
          </p:nvSpPr>
          <p:spPr>
            <a:xfrm>
              <a:off x="371090" y="4162774"/>
              <a:ext cx="329849" cy="237683"/>
            </a:xfrm>
            <a:custGeom>
              <a:avLst/>
              <a:gdLst/>
              <a:ahLst/>
              <a:cxnLst/>
              <a:rect l="l" t="t" r="r" b="b"/>
              <a:pathLst>
                <a:path w="3240000" h="2574247">
                  <a:moveTo>
                    <a:pt x="2393400" y="1814089"/>
                  </a:moveTo>
                  <a:cubicBezTo>
                    <a:pt x="2363577" y="1814089"/>
                    <a:pt x="2339400" y="1838266"/>
                    <a:pt x="2339400" y="1868089"/>
                  </a:cubicBezTo>
                  <a:cubicBezTo>
                    <a:pt x="2339400" y="1897912"/>
                    <a:pt x="2363577" y="1922089"/>
                    <a:pt x="2393400" y="1922089"/>
                  </a:cubicBezTo>
                  <a:lnTo>
                    <a:pt x="2573400" y="1922089"/>
                  </a:lnTo>
                  <a:cubicBezTo>
                    <a:pt x="2603223" y="1922089"/>
                    <a:pt x="2627400" y="1897912"/>
                    <a:pt x="2627400" y="1868089"/>
                  </a:cubicBezTo>
                  <a:cubicBezTo>
                    <a:pt x="2627400" y="1838266"/>
                    <a:pt x="2603223" y="1814089"/>
                    <a:pt x="2573400" y="1814089"/>
                  </a:cubicBezTo>
                  <a:close/>
                  <a:moveTo>
                    <a:pt x="173344" y="1814089"/>
                  </a:moveTo>
                  <a:cubicBezTo>
                    <a:pt x="143521" y="1814089"/>
                    <a:pt x="119344" y="1838266"/>
                    <a:pt x="119344" y="1868089"/>
                  </a:cubicBezTo>
                  <a:cubicBezTo>
                    <a:pt x="119344" y="1897912"/>
                    <a:pt x="143521" y="1922089"/>
                    <a:pt x="173344" y="1922089"/>
                  </a:cubicBezTo>
                  <a:lnTo>
                    <a:pt x="353344" y="1922089"/>
                  </a:lnTo>
                  <a:cubicBezTo>
                    <a:pt x="383167" y="1922089"/>
                    <a:pt x="407344" y="1897912"/>
                    <a:pt x="407344" y="1868089"/>
                  </a:cubicBezTo>
                  <a:cubicBezTo>
                    <a:pt x="407344" y="1838266"/>
                    <a:pt x="383167" y="1814089"/>
                    <a:pt x="353344" y="1814089"/>
                  </a:cubicBezTo>
                  <a:close/>
                  <a:moveTo>
                    <a:pt x="2933496" y="1796081"/>
                  </a:moveTo>
                  <a:cubicBezTo>
                    <a:pt x="2893727" y="1796081"/>
                    <a:pt x="2861488" y="1828320"/>
                    <a:pt x="2861488" y="1868089"/>
                  </a:cubicBezTo>
                  <a:cubicBezTo>
                    <a:pt x="2861488" y="1907858"/>
                    <a:pt x="2893727" y="1940097"/>
                    <a:pt x="2933496" y="1940097"/>
                  </a:cubicBezTo>
                  <a:cubicBezTo>
                    <a:pt x="2973265" y="1940097"/>
                    <a:pt x="3005504" y="1907858"/>
                    <a:pt x="3005504" y="1868089"/>
                  </a:cubicBezTo>
                  <a:cubicBezTo>
                    <a:pt x="3005504" y="1828320"/>
                    <a:pt x="2973265" y="1796081"/>
                    <a:pt x="2933496" y="1796081"/>
                  </a:cubicBezTo>
                  <a:close/>
                  <a:moveTo>
                    <a:pt x="119344" y="122856"/>
                  </a:moveTo>
                  <a:lnTo>
                    <a:pt x="119344" y="1728192"/>
                  </a:lnTo>
                  <a:lnTo>
                    <a:pt x="3120656" y="1728192"/>
                  </a:lnTo>
                  <a:lnTo>
                    <a:pt x="3120656" y="122856"/>
                  </a:lnTo>
                  <a:close/>
                  <a:moveTo>
                    <a:pt x="0" y="0"/>
                  </a:moveTo>
                  <a:lnTo>
                    <a:pt x="3240000" y="0"/>
                  </a:lnTo>
                  <a:lnTo>
                    <a:pt x="3240000" y="2016224"/>
                  </a:lnTo>
                  <a:lnTo>
                    <a:pt x="1812079" y="2016224"/>
                  </a:lnTo>
                  <a:lnTo>
                    <a:pt x="1857107" y="2320159"/>
                  </a:lnTo>
                  <a:lnTo>
                    <a:pt x="2357140" y="2320159"/>
                  </a:lnTo>
                  <a:cubicBezTo>
                    <a:pt x="2427304" y="2320159"/>
                    <a:pt x="2484184" y="2377039"/>
                    <a:pt x="2484184" y="2447203"/>
                  </a:cubicBezTo>
                  <a:lnTo>
                    <a:pt x="2484184" y="2574247"/>
                  </a:lnTo>
                  <a:lnTo>
                    <a:pt x="755992" y="2574247"/>
                  </a:lnTo>
                  <a:lnTo>
                    <a:pt x="755992" y="2447203"/>
                  </a:lnTo>
                  <a:cubicBezTo>
                    <a:pt x="755992" y="2377039"/>
                    <a:pt x="812872" y="2320159"/>
                    <a:pt x="883036" y="2320159"/>
                  </a:cubicBezTo>
                  <a:lnTo>
                    <a:pt x="1382894" y="2320159"/>
                  </a:lnTo>
                  <a:lnTo>
                    <a:pt x="1427922" y="2016224"/>
                  </a:lnTo>
                  <a:lnTo>
                    <a:pt x="0" y="20162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331934" y="2515020"/>
            <a:ext cx="395892" cy="406783"/>
            <a:chOff x="331934" y="2515020"/>
            <a:chExt cx="395892" cy="406783"/>
          </a:xfrm>
        </p:grpSpPr>
        <p:sp>
          <p:nvSpPr>
            <p:cNvPr id="92" name="Oval 80"/>
            <p:cNvSpPr/>
            <p:nvPr/>
          </p:nvSpPr>
          <p:spPr>
            <a:xfrm>
              <a:off x="331934" y="2515020"/>
              <a:ext cx="395892" cy="4067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15" name="Rounded Rectangle 6">
              <a:extLst>
                <a:ext uri="{FF2B5EF4-FFF2-40B4-BE49-F238E27FC236}">
                  <a16:creationId xmlns="" xmlns:a16="http://schemas.microsoft.com/office/drawing/2014/main" id="{11DB8BB9-D675-470D-AC1D-C9EF80405172}"/>
                </a:ext>
              </a:extLst>
            </p:cNvPr>
            <p:cNvSpPr/>
            <p:nvPr/>
          </p:nvSpPr>
          <p:spPr>
            <a:xfrm>
              <a:off x="362246" y="2558261"/>
              <a:ext cx="347025" cy="335979"/>
            </a:xfrm>
            <a:custGeom>
              <a:avLst/>
              <a:gdLst/>
              <a:ahLst/>
              <a:cxnLst/>
              <a:rect l="l" t="t" r="r" b="b"/>
              <a:pathLst>
                <a:path w="3186824" h="3060919">
                  <a:moveTo>
                    <a:pt x="1045874" y="2696689"/>
                  </a:moveTo>
                  <a:lnTo>
                    <a:pt x="2125874" y="2696689"/>
                  </a:lnTo>
                  <a:lnTo>
                    <a:pt x="2125874" y="2804689"/>
                  </a:lnTo>
                  <a:lnTo>
                    <a:pt x="1045874" y="2804689"/>
                  </a:lnTo>
                  <a:close/>
                  <a:moveTo>
                    <a:pt x="1045874" y="2410468"/>
                  </a:moveTo>
                  <a:lnTo>
                    <a:pt x="2125874" y="2410468"/>
                  </a:lnTo>
                  <a:lnTo>
                    <a:pt x="2125874" y="2518468"/>
                  </a:lnTo>
                  <a:lnTo>
                    <a:pt x="1045874" y="2518468"/>
                  </a:lnTo>
                  <a:close/>
                  <a:moveTo>
                    <a:pt x="1045874" y="2124247"/>
                  </a:moveTo>
                  <a:lnTo>
                    <a:pt x="2125874" y="2124247"/>
                  </a:lnTo>
                  <a:lnTo>
                    <a:pt x="2125874" y="2232247"/>
                  </a:lnTo>
                  <a:lnTo>
                    <a:pt x="1045874" y="2232247"/>
                  </a:lnTo>
                  <a:close/>
                  <a:moveTo>
                    <a:pt x="902547" y="1956791"/>
                  </a:moveTo>
                  <a:lnTo>
                    <a:pt x="902547" y="2109191"/>
                  </a:lnTo>
                  <a:lnTo>
                    <a:pt x="902547" y="2185391"/>
                  </a:lnTo>
                  <a:lnTo>
                    <a:pt x="902547" y="2376263"/>
                  </a:lnTo>
                  <a:lnTo>
                    <a:pt x="902547" y="2973921"/>
                  </a:lnTo>
                  <a:lnTo>
                    <a:pt x="2284277" y="2973921"/>
                  </a:lnTo>
                  <a:lnTo>
                    <a:pt x="2284277" y="2376263"/>
                  </a:lnTo>
                  <a:lnTo>
                    <a:pt x="2284277" y="2185391"/>
                  </a:lnTo>
                  <a:lnTo>
                    <a:pt x="2284277" y="2109191"/>
                  </a:lnTo>
                  <a:lnTo>
                    <a:pt x="2284277" y="1956791"/>
                  </a:lnTo>
                  <a:close/>
                  <a:moveTo>
                    <a:pt x="469172" y="1728191"/>
                  </a:moveTo>
                  <a:lnTo>
                    <a:pt x="469172" y="2185391"/>
                  </a:lnTo>
                  <a:lnTo>
                    <a:pt x="767127" y="2185391"/>
                  </a:lnTo>
                  <a:lnTo>
                    <a:pt x="767127" y="2109191"/>
                  </a:lnTo>
                  <a:lnTo>
                    <a:pt x="545372" y="2109191"/>
                  </a:lnTo>
                  <a:lnTo>
                    <a:pt x="545372" y="1804391"/>
                  </a:lnTo>
                  <a:lnTo>
                    <a:pt x="2641452" y="1804391"/>
                  </a:lnTo>
                  <a:lnTo>
                    <a:pt x="2641452" y="2109191"/>
                  </a:lnTo>
                  <a:lnTo>
                    <a:pt x="2419697" y="2109191"/>
                  </a:lnTo>
                  <a:lnTo>
                    <a:pt x="2419697" y="2185391"/>
                  </a:lnTo>
                  <a:lnTo>
                    <a:pt x="2717652" y="2185391"/>
                  </a:lnTo>
                  <a:lnTo>
                    <a:pt x="2717652" y="1728191"/>
                  </a:lnTo>
                  <a:close/>
                  <a:moveTo>
                    <a:pt x="2819005" y="1350909"/>
                  </a:moveTo>
                  <a:cubicBezTo>
                    <a:pt x="2769294" y="1350909"/>
                    <a:pt x="2728995" y="1391208"/>
                    <a:pt x="2728995" y="1440919"/>
                  </a:cubicBezTo>
                  <a:cubicBezTo>
                    <a:pt x="2728995" y="1490630"/>
                    <a:pt x="2769294" y="1530929"/>
                    <a:pt x="2819005" y="1530929"/>
                  </a:cubicBezTo>
                  <a:cubicBezTo>
                    <a:pt x="2868716" y="1530929"/>
                    <a:pt x="2909015" y="1490630"/>
                    <a:pt x="2909015" y="1440919"/>
                  </a:cubicBezTo>
                  <a:cubicBezTo>
                    <a:pt x="2909015" y="1391208"/>
                    <a:pt x="2868716" y="1350909"/>
                    <a:pt x="2819005" y="1350909"/>
                  </a:cubicBezTo>
                  <a:close/>
                  <a:moveTo>
                    <a:pt x="2509707" y="1350909"/>
                  </a:moveTo>
                  <a:cubicBezTo>
                    <a:pt x="2459996" y="1350909"/>
                    <a:pt x="2419697" y="1391208"/>
                    <a:pt x="2419697" y="1440919"/>
                  </a:cubicBezTo>
                  <a:cubicBezTo>
                    <a:pt x="2419697" y="1490630"/>
                    <a:pt x="2459996" y="1530929"/>
                    <a:pt x="2509707" y="1530929"/>
                  </a:cubicBezTo>
                  <a:cubicBezTo>
                    <a:pt x="2559418" y="1530929"/>
                    <a:pt x="2599717" y="1490630"/>
                    <a:pt x="2599717" y="1440919"/>
                  </a:cubicBezTo>
                  <a:cubicBezTo>
                    <a:pt x="2599717" y="1391208"/>
                    <a:pt x="2559418" y="1350909"/>
                    <a:pt x="2509707" y="1350909"/>
                  </a:cubicBezTo>
                  <a:close/>
                  <a:moveTo>
                    <a:pt x="195993" y="1200328"/>
                  </a:moveTo>
                  <a:lnTo>
                    <a:pt x="2990831" y="1200328"/>
                  </a:lnTo>
                  <a:cubicBezTo>
                    <a:pt x="3099075" y="1200328"/>
                    <a:pt x="3186824" y="1288077"/>
                    <a:pt x="3186824" y="1396321"/>
                  </a:cubicBezTo>
                  <a:lnTo>
                    <a:pt x="3186824" y="2180270"/>
                  </a:lnTo>
                  <a:cubicBezTo>
                    <a:pt x="3186824" y="2288514"/>
                    <a:pt x="3099075" y="2376263"/>
                    <a:pt x="2990831" y="2376263"/>
                  </a:cubicBezTo>
                  <a:lnTo>
                    <a:pt x="2419697" y="2376263"/>
                  </a:lnTo>
                  <a:lnTo>
                    <a:pt x="2419697" y="3060919"/>
                  </a:lnTo>
                  <a:lnTo>
                    <a:pt x="767127" y="3060919"/>
                  </a:lnTo>
                  <a:lnTo>
                    <a:pt x="767127" y="2376263"/>
                  </a:lnTo>
                  <a:lnTo>
                    <a:pt x="195993" y="2376263"/>
                  </a:lnTo>
                  <a:cubicBezTo>
                    <a:pt x="87749" y="2376263"/>
                    <a:pt x="0" y="2288514"/>
                    <a:pt x="0" y="2180270"/>
                  </a:cubicBezTo>
                  <a:lnTo>
                    <a:pt x="0" y="1396321"/>
                  </a:lnTo>
                  <a:cubicBezTo>
                    <a:pt x="0" y="1288077"/>
                    <a:pt x="87749" y="1200328"/>
                    <a:pt x="195993" y="1200328"/>
                  </a:cubicBezTo>
                  <a:close/>
                  <a:moveTo>
                    <a:pt x="767127" y="0"/>
                  </a:moveTo>
                  <a:lnTo>
                    <a:pt x="2419697" y="0"/>
                  </a:lnTo>
                  <a:lnTo>
                    <a:pt x="2419697" y="190589"/>
                  </a:lnTo>
                  <a:lnTo>
                    <a:pt x="2565249" y="190589"/>
                  </a:lnTo>
                  <a:cubicBezTo>
                    <a:pt x="2649419" y="190589"/>
                    <a:pt x="2717652" y="258822"/>
                    <a:pt x="2717652" y="342992"/>
                  </a:cubicBezTo>
                  <a:lnTo>
                    <a:pt x="2717652" y="1104989"/>
                  </a:lnTo>
                  <a:lnTo>
                    <a:pt x="2284277" y="1104989"/>
                  </a:lnTo>
                  <a:lnTo>
                    <a:pt x="2284277" y="1104128"/>
                  </a:lnTo>
                  <a:lnTo>
                    <a:pt x="2284277" y="190589"/>
                  </a:lnTo>
                  <a:lnTo>
                    <a:pt x="2284277" y="96523"/>
                  </a:lnTo>
                  <a:lnTo>
                    <a:pt x="902547" y="96523"/>
                  </a:lnTo>
                  <a:lnTo>
                    <a:pt x="902547" y="190589"/>
                  </a:lnTo>
                  <a:lnTo>
                    <a:pt x="902547" y="1104128"/>
                  </a:lnTo>
                  <a:lnTo>
                    <a:pt x="902547" y="1104989"/>
                  </a:lnTo>
                  <a:lnTo>
                    <a:pt x="469172" y="1104989"/>
                  </a:lnTo>
                  <a:lnTo>
                    <a:pt x="469172" y="342992"/>
                  </a:lnTo>
                  <a:cubicBezTo>
                    <a:pt x="469172" y="258822"/>
                    <a:pt x="537405" y="190589"/>
                    <a:pt x="621575" y="190589"/>
                  </a:cubicBezTo>
                  <a:lnTo>
                    <a:pt x="767127" y="1905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16" name="Группа 115"/>
          <p:cNvGrpSpPr/>
          <p:nvPr/>
        </p:nvGrpSpPr>
        <p:grpSpPr>
          <a:xfrm>
            <a:off x="4943740" y="3781050"/>
            <a:ext cx="633096" cy="663088"/>
            <a:chOff x="331934" y="2515020"/>
            <a:chExt cx="395892" cy="406783"/>
          </a:xfrm>
        </p:grpSpPr>
        <p:sp>
          <p:nvSpPr>
            <p:cNvPr id="117" name="Oval 80"/>
            <p:cNvSpPr/>
            <p:nvPr/>
          </p:nvSpPr>
          <p:spPr>
            <a:xfrm>
              <a:off x="331934" y="2515020"/>
              <a:ext cx="395892" cy="4067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18" name="Rounded Rectangle 6">
              <a:extLst>
                <a:ext uri="{FF2B5EF4-FFF2-40B4-BE49-F238E27FC236}">
                  <a16:creationId xmlns="" xmlns:a16="http://schemas.microsoft.com/office/drawing/2014/main" id="{11DB8BB9-D675-470D-AC1D-C9EF80405172}"/>
                </a:ext>
              </a:extLst>
            </p:cNvPr>
            <p:cNvSpPr/>
            <p:nvPr/>
          </p:nvSpPr>
          <p:spPr>
            <a:xfrm>
              <a:off x="362246" y="2558261"/>
              <a:ext cx="347025" cy="335979"/>
            </a:xfrm>
            <a:custGeom>
              <a:avLst/>
              <a:gdLst/>
              <a:ahLst/>
              <a:cxnLst/>
              <a:rect l="l" t="t" r="r" b="b"/>
              <a:pathLst>
                <a:path w="3186824" h="3060919">
                  <a:moveTo>
                    <a:pt x="1045874" y="2696689"/>
                  </a:moveTo>
                  <a:lnTo>
                    <a:pt x="2125874" y="2696689"/>
                  </a:lnTo>
                  <a:lnTo>
                    <a:pt x="2125874" y="2804689"/>
                  </a:lnTo>
                  <a:lnTo>
                    <a:pt x="1045874" y="2804689"/>
                  </a:lnTo>
                  <a:close/>
                  <a:moveTo>
                    <a:pt x="1045874" y="2410468"/>
                  </a:moveTo>
                  <a:lnTo>
                    <a:pt x="2125874" y="2410468"/>
                  </a:lnTo>
                  <a:lnTo>
                    <a:pt x="2125874" y="2518468"/>
                  </a:lnTo>
                  <a:lnTo>
                    <a:pt x="1045874" y="2518468"/>
                  </a:lnTo>
                  <a:close/>
                  <a:moveTo>
                    <a:pt x="1045874" y="2124247"/>
                  </a:moveTo>
                  <a:lnTo>
                    <a:pt x="2125874" y="2124247"/>
                  </a:lnTo>
                  <a:lnTo>
                    <a:pt x="2125874" y="2232247"/>
                  </a:lnTo>
                  <a:lnTo>
                    <a:pt x="1045874" y="2232247"/>
                  </a:lnTo>
                  <a:close/>
                  <a:moveTo>
                    <a:pt x="902547" y="1956791"/>
                  </a:moveTo>
                  <a:lnTo>
                    <a:pt x="902547" y="2109191"/>
                  </a:lnTo>
                  <a:lnTo>
                    <a:pt x="902547" y="2185391"/>
                  </a:lnTo>
                  <a:lnTo>
                    <a:pt x="902547" y="2376263"/>
                  </a:lnTo>
                  <a:lnTo>
                    <a:pt x="902547" y="2973921"/>
                  </a:lnTo>
                  <a:lnTo>
                    <a:pt x="2284277" y="2973921"/>
                  </a:lnTo>
                  <a:lnTo>
                    <a:pt x="2284277" y="2376263"/>
                  </a:lnTo>
                  <a:lnTo>
                    <a:pt x="2284277" y="2185391"/>
                  </a:lnTo>
                  <a:lnTo>
                    <a:pt x="2284277" y="2109191"/>
                  </a:lnTo>
                  <a:lnTo>
                    <a:pt x="2284277" y="1956791"/>
                  </a:lnTo>
                  <a:close/>
                  <a:moveTo>
                    <a:pt x="469172" y="1728191"/>
                  </a:moveTo>
                  <a:lnTo>
                    <a:pt x="469172" y="2185391"/>
                  </a:lnTo>
                  <a:lnTo>
                    <a:pt x="767127" y="2185391"/>
                  </a:lnTo>
                  <a:lnTo>
                    <a:pt x="767127" y="2109191"/>
                  </a:lnTo>
                  <a:lnTo>
                    <a:pt x="545372" y="2109191"/>
                  </a:lnTo>
                  <a:lnTo>
                    <a:pt x="545372" y="1804391"/>
                  </a:lnTo>
                  <a:lnTo>
                    <a:pt x="2641452" y="1804391"/>
                  </a:lnTo>
                  <a:lnTo>
                    <a:pt x="2641452" y="2109191"/>
                  </a:lnTo>
                  <a:lnTo>
                    <a:pt x="2419697" y="2109191"/>
                  </a:lnTo>
                  <a:lnTo>
                    <a:pt x="2419697" y="2185391"/>
                  </a:lnTo>
                  <a:lnTo>
                    <a:pt x="2717652" y="2185391"/>
                  </a:lnTo>
                  <a:lnTo>
                    <a:pt x="2717652" y="1728191"/>
                  </a:lnTo>
                  <a:close/>
                  <a:moveTo>
                    <a:pt x="2819005" y="1350909"/>
                  </a:moveTo>
                  <a:cubicBezTo>
                    <a:pt x="2769294" y="1350909"/>
                    <a:pt x="2728995" y="1391208"/>
                    <a:pt x="2728995" y="1440919"/>
                  </a:cubicBezTo>
                  <a:cubicBezTo>
                    <a:pt x="2728995" y="1490630"/>
                    <a:pt x="2769294" y="1530929"/>
                    <a:pt x="2819005" y="1530929"/>
                  </a:cubicBezTo>
                  <a:cubicBezTo>
                    <a:pt x="2868716" y="1530929"/>
                    <a:pt x="2909015" y="1490630"/>
                    <a:pt x="2909015" y="1440919"/>
                  </a:cubicBezTo>
                  <a:cubicBezTo>
                    <a:pt x="2909015" y="1391208"/>
                    <a:pt x="2868716" y="1350909"/>
                    <a:pt x="2819005" y="1350909"/>
                  </a:cubicBezTo>
                  <a:close/>
                  <a:moveTo>
                    <a:pt x="2509707" y="1350909"/>
                  </a:moveTo>
                  <a:cubicBezTo>
                    <a:pt x="2459996" y="1350909"/>
                    <a:pt x="2419697" y="1391208"/>
                    <a:pt x="2419697" y="1440919"/>
                  </a:cubicBezTo>
                  <a:cubicBezTo>
                    <a:pt x="2419697" y="1490630"/>
                    <a:pt x="2459996" y="1530929"/>
                    <a:pt x="2509707" y="1530929"/>
                  </a:cubicBezTo>
                  <a:cubicBezTo>
                    <a:pt x="2559418" y="1530929"/>
                    <a:pt x="2599717" y="1490630"/>
                    <a:pt x="2599717" y="1440919"/>
                  </a:cubicBezTo>
                  <a:cubicBezTo>
                    <a:pt x="2599717" y="1391208"/>
                    <a:pt x="2559418" y="1350909"/>
                    <a:pt x="2509707" y="1350909"/>
                  </a:cubicBezTo>
                  <a:close/>
                  <a:moveTo>
                    <a:pt x="195993" y="1200328"/>
                  </a:moveTo>
                  <a:lnTo>
                    <a:pt x="2990831" y="1200328"/>
                  </a:lnTo>
                  <a:cubicBezTo>
                    <a:pt x="3099075" y="1200328"/>
                    <a:pt x="3186824" y="1288077"/>
                    <a:pt x="3186824" y="1396321"/>
                  </a:cubicBezTo>
                  <a:lnTo>
                    <a:pt x="3186824" y="2180270"/>
                  </a:lnTo>
                  <a:cubicBezTo>
                    <a:pt x="3186824" y="2288514"/>
                    <a:pt x="3099075" y="2376263"/>
                    <a:pt x="2990831" y="2376263"/>
                  </a:cubicBezTo>
                  <a:lnTo>
                    <a:pt x="2419697" y="2376263"/>
                  </a:lnTo>
                  <a:lnTo>
                    <a:pt x="2419697" y="3060919"/>
                  </a:lnTo>
                  <a:lnTo>
                    <a:pt x="767127" y="3060919"/>
                  </a:lnTo>
                  <a:lnTo>
                    <a:pt x="767127" y="2376263"/>
                  </a:lnTo>
                  <a:lnTo>
                    <a:pt x="195993" y="2376263"/>
                  </a:lnTo>
                  <a:cubicBezTo>
                    <a:pt x="87749" y="2376263"/>
                    <a:pt x="0" y="2288514"/>
                    <a:pt x="0" y="2180270"/>
                  </a:cubicBezTo>
                  <a:lnTo>
                    <a:pt x="0" y="1396321"/>
                  </a:lnTo>
                  <a:cubicBezTo>
                    <a:pt x="0" y="1288077"/>
                    <a:pt x="87749" y="1200328"/>
                    <a:pt x="195993" y="1200328"/>
                  </a:cubicBezTo>
                  <a:close/>
                  <a:moveTo>
                    <a:pt x="767127" y="0"/>
                  </a:moveTo>
                  <a:lnTo>
                    <a:pt x="2419697" y="0"/>
                  </a:lnTo>
                  <a:lnTo>
                    <a:pt x="2419697" y="190589"/>
                  </a:lnTo>
                  <a:lnTo>
                    <a:pt x="2565249" y="190589"/>
                  </a:lnTo>
                  <a:cubicBezTo>
                    <a:pt x="2649419" y="190589"/>
                    <a:pt x="2717652" y="258822"/>
                    <a:pt x="2717652" y="342992"/>
                  </a:cubicBezTo>
                  <a:lnTo>
                    <a:pt x="2717652" y="1104989"/>
                  </a:lnTo>
                  <a:lnTo>
                    <a:pt x="2284277" y="1104989"/>
                  </a:lnTo>
                  <a:lnTo>
                    <a:pt x="2284277" y="1104128"/>
                  </a:lnTo>
                  <a:lnTo>
                    <a:pt x="2284277" y="190589"/>
                  </a:lnTo>
                  <a:lnTo>
                    <a:pt x="2284277" y="96523"/>
                  </a:lnTo>
                  <a:lnTo>
                    <a:pt x="902547" y="96523"/>
                  </a:lnTo>
                  <a:lnTo>
                    <a:pt x="902547" y="190589"/>
                  </a:lnTo>
                  <a:lnTo>
                    <a:pt x="902547" y="1104128"/>
                  </a:lnTo>
                  <a:lnTo>
                    <a:pt x="902547" y="1104989"/>
                  </a:lnTo>
                  <a:lnTo>
                    <a:pt x="469172" y="1104989"/>
                  </a:lnTo>
                  <a:lnTo>
                    <a:pt x="469172" y="342992"/>
                  </a:lnTo>
                  <a:cubicBezTo>
                    <a:pt x="469172" y="258822"/>
                    <a:pt x="537405" y="190589"/>
                    <a:pt x="621575" y="190589"/>
                  </a:cubicBezTo>
                  <a:lnTo>
                    <a:pt x="767127" y="1905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331935" y="2001618"/>
            <a:ext cx="395891" cy="406783"/>
            <a:chOff x="331935" y="2001618"/>
            <a:chExt cx="395891" cy="406783"/>
          </a:xfrm>
        </p:grpSpPr>
        <p:sp>
          <p:nvSpPr>
            <p:cNvPr id="91" name="Oval 78"/>
            <p:cNvSpPr/>
            <p:nvPr/>
          </p:nvSpPr>
          <p:spPr>
            <a:xfrm>
              <a:off x="331935" y="2001618"/>
              <a:ext cx="395891" cy="4067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19" name="Rounded Rectangle 7">
              <a:extLst>
                <a:ext uri="{FF2B5EF4-FFF2-40B4-BE49-F238E27FC236}">
                  <a16:creationId xmlns="" xmlns:a16="http://schemas.microsoft.com/office/drawing/2014/main" id="{ECB1B772-5B55-4868-B47B-2E99355362A7}"/>
                </a:ext>
              </a:extLst>
            </p:cNvPr>
            <p:cNvSpPr/>
            <p:nvPr/>
          </p:nvSpPr>
          <p:spPr>
            <a:xfrm>
              <a:off x="367976" y="2005773"/>
              <a:ext cx="333795" cy="308165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20" name="Группа 119"/>
          <p:cNvGrpSpPr/>
          <p:nvPr/>
        </p:nvGrpSpPr>
        <p:grpSpPr>
          <a:xfrm>
            <a:off x="6223206" y="845381"/>
            <a:ext cx="642440" cy="663416"/>
            <a:chOff x="331935" y="2001618"/>
            <a:chExt cx="395891" cy="406783"/>
          </a:xfrm>
        </p:grpSpPr>
        <p:sp>
          <p:nvSpPr>
            <p:cNvPr id="121" name="Oval 78"/>
            <p:cNvSpPr/>
            <p:nvPr/>
          </p:nvSpPr>
          <p:spPr>
            <a:xfrm>
              <a:off x="331935" y="2001618"/>
              <a:ext cx="395891" cy="4067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22" name="Rounded Rectangle 7">
              <a:extLst>
                <a:ext uri="{FF2B5EF4-FFF2-40B4-BE49-F238E27FC236}">
                  <a16:creationId xmlns="" xmlns:a16="http://schemas.microsoft.com/office/drawing/2014/main" id="{ECB1B772-5B55-4868-B47B-2E99355362A7}"/>
                </a:ext>
              </a:extLst>
            </p:cNvPr>
            <p:cNvSpPr/>
            <p:nvPr/>
          </p:nvSpPr>
          <p:spPr>
            <a:xfrm>
              <a:off x="367976" y="2005773"/>
              <a:ext cx="333795" cy="308165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331934" y="1487100"/>
            <a:ext cx="395892" cy="406783"/>
            <a:chOff x="331934" y="1487100"/>
            <a:chExt cx="395892" cy="406783"/>
          </a:xfrm>
        </p:grpSpPr>
        <p:sp>
          <p:nvSpPr>
            <p:cNvPr id="81" name="Oval 80"/>
            <p:cNvSpPr/>
            <p:nvPr/>
          </p:nvSpPr>
          <p:spPr>
            <a:xfrm>
              <a:off x="331934" y="1487100"/>
              <a:ext cx="395892" cy="4067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23" name="Parallelogram 30">
              <a:extLst>
                <a:ext uri="{FF2B5EF4-FFF2-40B4-BE49-F238E27FC236}">
                  <a16:creationId xmlns="" xmlns:a16="http://schemas.microsoft.com/office/drawing/2014/main" id="{07A9DF64-EAEC-4F98-A0C9-E2239CA0F425}"/>
                </a:ext>
              </a:extLst>
            </p:cNvPr>
            <p:cNvSpPr/>
            <p:nvPr/>
          </p:nvSpPr>
          <p:spPr>
            <a:xfrm flipH="1">
              <a:off x="367562" y="1535388"/>
              <a:ext cx="333377" cy="314855"/>
            </a:xfrm>
            <a:custGeom>
              <a:avLst/>
              <a:gdLst/>
              <a:ahLst/>
              <a:cxnLst/>
              <a:rect l="l" t="t" r="r" b="b"/>
              <a:pathLst>
                <a:path w="3240000" h="3248012">
                  <a:moveTo>
                    <a:pt x="712553" y="858820"/>
                  </a:moveTo>
                  <a:cubicBezTo>
                    <a:pt x="727950" y="858820"/>
                    <a:pt x="743348" y="864694"/>
                    <a:pt x="755096" y="876443"/>
                  </a:cubicBezTo>
                  <a:lnTo>
                    <a:pt x="1193671" y="1315016"/>
                  </a:lnTo>
                  <a:lnTo>
                    <a:pt x="1509169" y="999517"/>
                  </a:lnTo>
                  <a:cubicBezTo>
                    <a:pt x="1509517" y="999169"/>
                    <a:pt x="1509868" y="998827"/>
                    <a:pt x="1510414" y="998691"/>
                  </a:cubicBezTo>
                  <a:lnTo>
                    <a:pt x="1518932" y="988592"/>
                  </a:lnTo>
                  <a:cubicBezTo>
                    <a:pt x="1531945" y="978263"/>
                    <a:pt x="1547912" y="974188"/>
                    <a:pt x="1563209" y="975946"/>
                  </a:cubicBezTo>
                  <a:cubicBezTo>
                    <a:pt x="1578505" y="977705"/>
                    <a:pt x="1593131" y="985299"/>
                    <a:pt x="1603459" y="998313"/>
                  </a:cubicBezTo>
                  <a:lnTo>
                    <a:pt x="1892346" y="1362277"/>
                  </a:lnTo>
                  <a:lnTo>
                    <a:pt x="2149759" y="1177067"/>
                  </a:lnTo>
                  <a:lnTo>
                    <a:pt x="2151621" y="1174867"/>
                  </a:lnTo>
                  <a:cubicBezTo>
                    <a:pt x="2159033" y="1169006"/>
                    <a:pt x="2167397" y="1165168"/>
                    <a:pt x="2176160" y="1163802"/>
                  </a:cubicBezTo>
                  <a:cubicBezTo>
                    <a:pt x="2177188" y="1163485"/>
                    <a:pt x="2178237" y="1163269"/>
                    <a:pt x="2179375" y="1163558"/>
                  </a:cubicBezTo>
                  <a:cubicBezTo>
                    <a:pt x="2184768" y="1161771"/>
                    <a:pt x="2190389" y="1161654"/>
                    <a:pt x="2195921" y="1162300"/>
                  </a:cubicBezTo>
                  <a:cubicBezTo>
                    <a:pt x="2196662" y="1162386"/>
                    <a:pt x="2197402" y="1162487"/>
                    <a:pt x="2198081" y="1162987"/>
                  </a:cubicBezTo>
                  <a:cubicBezTo>
                    <a:pt x="2202197" y="1163290"/>
                    <a:pt x="2206218" y="1164270"/>
                    <a:pt x="2209739" y="1166702"/>
                  </a:cubicBezTo>
                  <a:cubicBezTo>
                    <a:pt x="2213116" y="1166857"/>
                    <a:pt x="2216051" y="1168231"/>
                    <a:pt x="2218766" y="1170038"/>
                  </a:cubicBezTo>
                  <a:cubicBezTo>
                    <a:pt x="2225342" y="1173160"/>
                    <a:pt x="2231151" y="1177875"/>
                    <a:pt x="2235489" y="1184194"/>
                  </a:cubicBezTo>
                  <a:lnTo>
                    <a:pt x="2236132" y="1184737"/>
                  </a:lnTo>
                  <a:lnTo>
                    <a:pt x="2236287" y="1184934"/>
                  </a:lnTo>
                  <a:lnTo>
                    <a:pt x="2238712" y="1187183"/>
                  </a:lnTo>
                  <a:cubicBezTo>
                    <a:pt x="2239115" y="1187744"/>
                    <a:pt x="2239507" y="1188310"/>
                    <a:pt x="2239574" y="1189090"/>
                  </a:cubicBezTo>
                  <a:lnTo>
                    <a:pt x="2540580" y="1569705"/>
                  </a:lnTo>
                  <a:cubicBezTo>
                    <a:pt x="2561191" y="1595768"/>
                    <a:pt x="2556772" y="1633604"/>
                    <a:pt x="2530710" y="1654215"/>
                  </a:cubicBezTo>
                  <a:cubicBezTo>
                    <a:pt x="2504647" y="1674827"/>
                    <a:pt x="2466811" y="1670408"/>
                    <a:pt x="2446199" y="1644345"/>
                  </a:cubicBezTo>
                  <a:lnTo>
                    <a:pt x="2177884" y="1305067"/>
                  </a:lnTo>
                  <a:lnTo>
                    <a:pt x="1934804" y="1479967"/>
                  </a:lnTo>
                  <a:cubicBezTo>
                    <a:pt x="1927367" y="1485317"/>
                    <a:pt x="1919123" y="1488726"/>
                    <a:pt x="1910598" y="1489881"/>
                  </a:cubicBezTo>
                  <a:cubicBezTo>
                    <a:pt x="1885257" y="1507791"/>
                    <a:pt x="1850121" y="1502627"/>
                    <a:pt x="1830495" y="1477903"/>
                  </a:cubicBezTo>
                  <a:lnTo>
                    <a:pt x="1551924" y="1126933"/>
                  </a:lnTo>
                  <a:lnTo>
                    <a:pt x="1239041" y="1439816"/>
                  </a:lnTo>
                  <a:cubicBezTo>
                    <a:pt x="1226569" y="1452288"/>
                    <a:pt x="1209983" y="1458139"/>
                    <a:pt x="1193674" y="1456888"/>
                  </a:cubicBezTo>
                  <a:cubicBezTo>
                    <a:pt x="1177363" y="1458142"/>
                    <a:pt x="1160774" y="1452290"/>
                    <a:pt x="1148301" y="1439816"/>
                  </a:cubicBezTo>
                  <a:lnTo>
                    <a:pt x="670011" y="961527"/>
                  </a:lnTo>
                  <a:cubicBezTo>
                    <a:pt x="646515" y="938031"/>
                    <a:pt x="646515" y="899938"/>
                    <a:pt x="670011" y="876442"/>
                  </a:cubicBezTo>
                  <a:cubicBezTo>
                    <a:pt x="681760" y="864694"/>
                    <a:pt x="697157" y="858820"/>
                    <a:pt x="712553" y="858820"/>
                  </a:cubicBezTo>
                  <a:close/>
                  <a:moveTo>
                    <a:pt x="2790000" y="699581"/>
                  </a:moveTo>
                  <a:lnTo>
                    <a:pt x="450000" y="699581"/>
                  </a:lnTo>
                  <a:lnTo>
                    <a:pt x="450000" y="1851581"/>
                  </a:lnTo>
                  <a:lnTo>
                    <a:pt x="2790000" y="1851581"/>
                  </a:lnTo>
                  <a:close/>
                  <a:moveTo>
                    <a:pt x="2987972" y="519497"/>
                  </a:moveTo>
                  <a:lnTo>
                    <a:pt x="2987972" y="2031665"/>
                  </a:lnTo>
                  <a:lnTo>
                    <a:pt x="252028" y="2031665"/>
                  </a:lnTo>
                  <a:lnTo>
                    <a:pt x="252028" y="519497"/>
                  </a:lnTo>
                  <a:close/>
                  <a:moveTo>
                    <a:pt x="1620000" y="0"/>
                  </a:moveTo>
                  <a:cubicBezTo>
                    <a:pt x="1540462" y="0"/>
                    <a:pt x="1475984" y="64478"/>
                    <a:pt x="1475984" y="144016"/>
                  </a:cubicBezTo>
                  <a:lnTo>
                    <a:pt x="1475984" y="267469"/>
                  </a:lnTo>
                  <a:lnTo>
                    <a:pt x="0" y="267469"/>
                  </a:lnTo>
                  <a:lnTo>
                    <a:pt x="0" y="2283693"/>
                  </a:lnTo>
                  <a:lnTo>
                    <a:pt x="852101" y="2283693"/>
                  </a:lnTo>
                  <a:lnTo>
                    <a:pt x="323771" y="3248012"/>
                  </a:lnTo>
                  <a:lnTo>
                    <a:pt x="621526" y="3248012"/>
                  </a:lnTo>
                  <a:lnTo>
                    <a:pt x="1149856" y="2283693"/>
                  </a:lnTo>
                  <a:lnTo>
                    <a:pt x="2090146" y="2283693"/>
                  </a:lnTo>
                  <a:lnTo>
                    <a:pt x="2618476" y="3248012"/>
                  </a:lnTo>
                  <a:lnTo>
                    <a:pt x="2916231" y="3248012"/>
                  </a:lnTo>
                  <a:lnTo>
                    <a:pt x="2387901" y="2283693"/>
                  </a:lnTo>
                  <a:lnTo>
                    <a:pt x="3240000" y="2283693"/>
                  </a:lnTo>
                  <a:lnTo>
                    <a:pt x="3240000" y="267469"/>
                  </a:lnTo>
                  <a:lnTo>
                    <a:pt x="1764016" y="267469"/>
                  </a:lnTo>
                  <a:lnTo>
                    <a:pt x="1764016" y="144016"/>
                  </a:lnTo>
                  <a:cubicBezTo>
                    <a:pt x="1764016" y="64478"/>
                    <a:pt x="1699538" y="0"/>
                    <a:pt x="16200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24" name="Группа 123"/>
          <p:cNvGrpSpPr/>
          <p:nvPr/>
        </p:nvGrpSpPr>
        <p:grpSpPr>
          <a:xfrm>
            <a:off x="7413274" y="1388663"/>
            <a:ext cx="636195" cy="665080"/>
            <a:chOff x="331934" y="1487100"/>
            <a:chExt cx="395892" cy="406783"/>
          </a:xfrm>
        </p:grpSpPr>
        <p:sp>
          <p:nvSpPr>
            <p:cNvPr id="125" name="Oval 80"/>
            <p:cNvSpPr/>
            <p:nvPr/>
          </p:nvSpPr>
          <p:spPr>
            <a:xfrm>
              <a:off x="331934" y="1487100"/>
              <a:ext cx="395892" cy="4067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26" name="Parallelogram 30">
              <a:extLst>
                <a:ext uri="{FF2B5EF4-FFF2-40B4-BE49-F238E27FC236}">
                  <a16:creationId xmlns="" xmlns:a16="http://schemas.microsoft.com/office/drawing/2014/main" id="{07A9DF64-EAEC-4F98-A0C9-E2239CA0F425}"/>
                </a:ext>
              </a:extLst>
            </p:cNvPr>
            <p:cNvSpPr/>
            <p:nvPr/>
          </p:nvSpPr>
          <p:spPr>
            <a:xfrm flipH="1">
              <a:off x="367562" y="1535388"/>
              <a:ext cx="333377" cy="314855"/>
            </a:xfrm>
            <a:custGeom>
              <a:avLst/>
              <a:gdLst/>
              <a:ahLst/>
              <a:cxnLst/>
              <a:rect l="l" t="t" r="r" b="b"/>
              <a:pathLst>
                <a:path w="3240000" h="3248012">
                  <a:moveTo>
                    <a:pt x="712553" y="858820"/>
                  </a:moveTo>
                  <a:cubicBezTo>
                    <a:pt x="727950" y="858820"/>
                    <a:pt x="743348" y="864694"/>
                    <a:pt x="755096" y="876443"/>
                  </a:cubicBezTo>
                  <a:lnTo>
                    <a:pt x="1193671" y="1315016"/>
                  </a:lnTo>
                  <a:lnTo>
                    <a:pt x="1509169" y="999517"/>
                  </a:lnTo>
                  <a:cubicBezTo>
                    <a:pt x="1509517" y="999169"/>
                    <a:pt x="1509868" y="998827"/>
                    <a:pt x="1510414" y="998691"/>
                  </a:cubicBezTo>
                  <a:lnTo>
                    <a:pt x="1518932" y="988592"/>
                  </a:lnTo>
                  <a:cubicBezTo>
                    <a:pt x="1531945" y="978263"/>
                    <a:pt x="1547912" y="974188"/>
                    <a:pt x="1563209" y="975946"/>
                  </a:cubicBezTo>
                  <a:cubicBezTo>
                    <a:pt x="1578505" y="977705"/>
                    <a:pt x="1593131" y="985299"/>
                    <a:pt x="1603459" y="998313"/>
                  </a:cubicBezTo>
                  <a:lnTo>
                    <a:pt x="1892346" y="1362277"/>
                  </a:lnTo>
                  <a:lnTo>
                    <a:pt x="2149759" y="1177067"/>
                  </a:lnTo>
                  <a:lnTo>
                    <a:pt x="2151621" y="1174867"/>
                  </a:lnTo>
                  <a:cubicBezTo>
                    <a:pt x="2159033" y="1169006"/>
                    <a:pt x="2167397" y="1165168"/>
                    <a:pt x="2176160" y="1163802"/>
                  </a:cubicBezTo>
                  <a:cubicBezTo>
                    <a:pt x="2177188" y="1163485"/>
                    <a:pt x="2178237" y="1163269"/>
                    <a:pt x="2179375" y="1163558"/>
                  </a:cubicBezTo>
                  <a:cubicBezTo>
                    <a:pt x="2184768" y="1161771"/>
                    <a:pt x="2190389" y="1161654"/>
                    <a:pt x="2195921" y="1162300"/>
                  </a:cubicBezTo>
                  <a:cubicBezTo>
                    <a:pt x="2196662" y="1162386"/>
                    <a:pt x="2197402" y="1162487"/>
                    <a:pt x="2198081" y="1162987"/>
                  </a:cubicBezTo>
                  <a:cubicBezTo>
                    <a:pt x="2202197" y="1163290"/>
                    <a:pt x="2206218" y="1164270"/>
                    <a:pt x="2209739" y="1166702"/>
                  </a:cubicBezTo>
                  <a:cubicBezTo>
                    <a:pt x="2213116" y="1166857"/>
                    <a:pt x="2216051" y="1168231"/>
                    <a:pt x="2218766" y="1170038"/>
                  </a:cubicBezTo>
                  <a:cubicBezTo>
                    <a:pt x="2225342" y="1173160"/>
                    <a:pt x="2231151" y="1177875"/>
                    <a:pt x="2235489" y="1184194"/>
                  </a:cubicBezTo>
                  <a:lnTo>
                    <a:pt x="2236132" y="1184737"/>
                  </a:lnTo>
                  <a:lnTo>
                    <a:pt x="2236287" y="1184934"/>
                  </a:lnTo>
                  <a:lnTo>
                    <a:pt x="2238712" y="1187183"/>
                  </a:lnTo>
                  <a:cubicBezTo>
                    <a:pt x="2239115" y="1187744"/>
                    <a:pt x="2239507" y="1188310"/>
                    <a:pt x="2239574" y="1189090"/>
                  </a:cubicBezTo>
                  <a:lnTo>
                    <a:pt x="2540580" y="1569705"/>
                  </a:lnTo>
                  <a:cubicBezTo>
                    <a:pt x="2561191" y="1595768"/>
                    <a:pt x="2556772" y="1633604"/>
                    <a:pt x="2530710" y="1654215"/>
                  </a:cubicBezTo>
                  <a:cubicBezTo>
                    <a:pt x="2504647" y="1674827"/>
                    <a:pt x="2466811" y="1670408"/>
                    <a:pt x="2446199" y="1644345"/>
                  </a:cubicBezTo>
                  <a:lnTo>
                    <a:pt x="2177884" y="1305067"/>
                  </a:lnTo>
                  <a:lnTo>
                    <a:pt x="1934804" y="1479967"/>
                  </a:lnTo>
                  <a:cubicBezTo>
                    <a:pt x="1927367" y="1485317"/>
                    <a:pt x="1919123" y="1488726"/>
                    <a:pt x="1910598" y="1489881"/>
                  </a:cubicBezTo>
                  <a:cubicBezTo>
                    <a:pt x="1885257" y="1507791"/>
                    <a:pt x="1850121" y="1502627"/>
                    <a:pt x="1830495" y="1477903"/>
                  </a:cubicBezTo>
                  <a:lnTo>
                    <a:pt x="1551924" y="1126933"/>
                  </a:lnTo>
                  <a:lnTo>
                    <a:pt x="1239041" y="1439816"/>
                  </a:lnTo>
                  <a:cubicBezTo>
                    <a:pt x="1226569" y="1452288"/>
                    <a:pt x="1209983" y="1458139"/>
                    <a:pt x="1193674" y="1456888"/>
                  </a:cubicBezTo>
                  <a:cubicBezTo>
                    <a:pt x="1177363" y="1458142"/>
                    <a:pt x="1160774" y="1452290"/>
                    <a:pt x="1148301" y="1439816"/>
                  </a:cubicBezTo>
                  <a:lnTo>
                    <a:pt x="670011" y="961527"/>
                  </a:lnTo>
                  <a:cubicBezTo>
                    <a:pt x="646515" y="938031"/>
                    <a:pt x="646515" y="899938"/>
                    <a:pt x="670011" y="876442"/>
                  </a:cubicBezTo>
                  <a:cubicBezTo>
                    <a:pt x="681760" y="864694"/>
                    <a:pt x="697157" y="858820"/>
                    <a:pt x="712553" y="858820"/>
                  </a:cubicBezTo>
                  <a:close/>
                  <a:moveTo>
                    <a:pt x="2790000" y="699581"/>
                  </a:moveTo>
                  <a:lnTo>
                    <a:pt x="450000" y="699581"/>
                  </a:lnTo>
                  <a:lnTo>
                    <a:pt x="450000" y="1851581"/>
                  </a:lnTo>
                  <a:lnTo>
                    <a:pt x="2790000" y="1851581"/>
                  </a:lnTo>
                  <a:close/>
                  <a:moveTo>
                    <a:pt x="2987972" y="519497"/>
                  </a:moveTo>
                  <a:lnTo>
                    <a:pt x="2987972" y="2031665"/>
                  </a:lnTo>
                  <a:lnTo>
                    <a:pt x="252028" y="2031665"/>
                  </a:lnTo>
                  <a:lnTo>
                    <a:pt x="252028" y="519497"/>
                  </a:lnTo>
                  <a:close/>
                  <a:moveTo>
                    <a:pt x="1620000" y="0"/>
                  </a:moveTo>
                  <a:cubicBezTo>
                    <a:pt x="1540462" y="0"/>
                    <a:pt x="1475984" y="64478"/>
                    <a:pt x="1475984" y="144016"/>
                  </a:cubicBezTo>
                  <a:lnTo>
                    <a:pt x="1475984" y="267469"/>
                  </a:lnTo>
                  <a:lnTo>
                    <a:pt x="0" y="267469"/>
                  </a:lnTo>
                  <a:lnTo>
                    <a:pt x="0" y="2283693"/>
                  </a:lnTo>
                  <a:lnTo>
                    <a:pt x="852101" y="2283693"/>
                  </a:lnTo>
                  <a:lnTo>
                    <a:pt x="323771" y="3248012"/>
                  </a:lnTo>
                  <a:lnTo>
                    <a:pt x="621526" y="3248012"/>
                  </a:lnTo>
                  <a:lnTo>
                    <a:pt x="1149856" y="2283693"/>
                  </a:lnTo>
                  <a:lnTo>
                    <a:pt x="2090146" y="2283693"/>
                  </a:lnTo>
                  <a:lnTo>
                    <a:pt x="2618476" y="3248012"/>
                  </a:lnTo>
                  <a:lnTo>
                    <a:pt x="2916231" y="3248012"/>
                  </a:lnTo>
                  <a:lnTo>
                    <a:pt x="2387901" y="2283693"/>
                  </a:lnTo>
                  <a:lnTo>
                    <a:pt x="3240000" y="2283693"/>
                  </a:lnTo>
                  <a:lnTo>
                    <a:pt x="3240000" y="267469"/>
                  </a:lnTo>
                  <a:lnTo>
                    <a:pt x="1764016" y="267469"/>
                  </a:lnTo>
                  <a:lnTo>
                    <a:pt x="1764016" y="144016"/>
                  </a:lnTo>
                  <a:cubicBezTo>
                    <a:pt x="1764016" y="64478"/>
                    <a:pt x="1699538" y="0"/>
                    <a:pt x="16200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331935" y="3030193"/>
            <a:ext cx="395891" cy="406783"/>
            <a:chOff x="331935" y="3030193"/>
            <a:chExt cx="395891" cy="406783"/>
          </a:xfrm>
        </p:grpSpPr>
        <p:sp>
          <p:nvSpPr>
            <p:cNvPr id="93" name="Oval 78"/>
            <p:cNvSpPr/>
            <p:nvPr/>
          </p:nvSpPr>
          <p:spPr>
            <a:xfrm>
              <a:off x="331935" y="3030193"/>
              <a:ext cx="395891" cy="4067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27" name="Right Triangle 17">
              <a:extLst>
                <a:ext uri="{FF2B5EF4-FFF2-40B4-BE49-F238E27FC236}">
                  <a16:creationId xmlns="" xmlns:a16="http://schemas.microsoft.com/office/drawing/2014/main" id="{6ADCC979-BA1C-4251-B6F5-CE5AA2B72FD0}"/>
                </a:ext>
              </a:extLst>
            </p:cNvPr>
            <p:cNvSpPr/>
            <p:nvPr/>
          </p:nvSpPr>
          <p:spPr>
            <a:xfrm>
              <a:off x="405392" y="3064238"/>
              <a:ext cx="278175" cy="315045"/>
            </a:xfrm>
            <a:custGeom>
              <a:avLst/>
              <a:gdLst/>
              <a:ahLst/>
              <a:cxnLst/>
              <a:rect l="l" t="t" r="r" b="b"/>
              <a:pathLst>
                <a:path w="2387678" h="3240000">
                  <a:moveTo>
                    <a:pt x="1645041" y="17032"/>
                  </a:moveTo>
                  <a:lnTo>
                    <a:pt x="2376264" y="17032"/>
                  </a:lnTo>
                  <a:lnTo>
                    <a:pt x="2376264" y="17033"/>
                  </a:lnTo>
                  <a:lnTo>
                    <a:pt x="1645042" y="17033"/>
                  </a:lnTo>
                  <a:close/>
                  <a:moveTo>
                    <a:pt x="0" y="17032"/>
                  </a:moveTo>
                  <a:lnTo>
                    <a:pt x="1379678" y="17032"/>
                  </a:lnTo>
                  <a:lnTo>
                    <a:pt x="1379678" y="996125"/>
                  </a:lnTo>
                  <a:lnTo>
                    <a:pt x="2376264" y="996125"/>
                  </a:lnTo>
                  <a:lnTo>
                    <a:pt x="2376264" y="3240000"/>
                  </a:lnTo>
                  <a:lnTo>
                    <a:pt x="0" y="3240000"/>
                  </a:lnTo>
                  <a:close/>
                  <a:moveTo>
                    <a:pt x="1498869" y="0"/>
                  </a:moveTo>
                  <a:lnTo>
                    <a:pt x="2387678" y="888809"/>
                  </a:lnTo>
                  <a:lnTo>
                    <a:pt x="1498869" y="8888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69" name="Группа 168"/>
          <p:cNvGrpSpPr/>
          <p:nvPr/>
        </p:nvGrpSpPr>
        <p:grpSpPr>
          <a:xfrm>
            <a:off x="6175313" y="4304373"/>
            <a:ext cx="648051" cy="663088"/>
            <a:chOff x="331935" y="3030193"/>
            <a:chExt cx="395891" cy="406783"/>
          </a:xfrm>
        </p:grpSpPr>
        <p:sp>
          <p:nvSpPr>
            <p:cNvPr id="170" name="Oval 78"/>
            <p:cNvSpPr/>
            <p:nvPr/>
          </p:nvSpPr>
          <p:spPr>
            <a:xfrm>
              <a:off x="331935" y="3030193"/>
              <a:ext cx="395891" cy="4067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71" name="Right Triangle 17">
              <a:extLst>
                <a:ext uri="{FF2B5EF4-FFF2-40B4-BE49-F238E27FC236}">
                  <a16:creationId xmlns="" xmlns:a16="http://schemas.microsoft.com/office/drawing/2014/main" id="{6ADCC979-BA1C-4251-B6F5-CE5AA2B72FD0}"/>
                </a:ext>
              </a:extLst>
            </p:cNvPr>
            <p:cNvSpPr/>
            <p:nvPr/>
          </p:nvSpPr>
          <p:spPr>
            <a:xfrm>
              <a:off x="405392" y="3064238"/>
              <a:ext cx="278175" cy="315045"/>
            </a:xfrm>
            <a:custGeom>
              <a:avLst/>
              <a:gdLst/>
              <a:ahLst/>
              <a:cxnLst/>
              <a:rect l="l" t="t" r="r" b="b"/>
              <a:pathLst>
                <a:path w="2387678" h="3240000">
                  <a:moveTo>
                    <a:pt x="1645041" y="17032"/>
                  </a:moveTo>
                  <a:lnTo>
                    <a:pt x="2376264" y="17032"/>
                  </a:lnTo>
                  <a:lnTo>
                    <a:pt x="2376264" y="17033"/>
                  </a:lnTo>
                  <a:lnTo>
                    <a:pt x="1645042" y="17033"/>
                  </a:lnTo>
                  <a:close/>
                  <a:moveTo>
                    <a:pt x="0" y="17032"/>
                  </a:moveTo>
                  <a:lnTo>
                    <a:pt x="1379678" y="17032"/>
                  </a:lnTo>
                  <a:lnTo>
                    <a:pt x="1379678" y="996125"/>
                  </a:lnTo>
                  <a:lnTo>
                    <a:pt x="2376264" y="996125"/>
                  </a:lnTo>
                  <a:lnTo>
                    <a:pt x="2376264" y="3240000"/>
                  </a:lnTo>
                  <a:lnTo>
                    <a:pt x="0" y="3240000"/>
                  </a:lnTo>
                  <a:close/>
                  <a:moveTo>
                    <a:pt x="1498869" y="0"/>
                  </a:moveTo>
                  <a:lnTo>
                    <a:pt x="2387678" y="888809"/>
                  </a:lnTo>
                  <a:lnTo>
                    <a:pt x="1498869" y="8888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331934" y="3541824"/>
            <a:ext cx="395892" cy="408554"/>
            <a:chOff x="331934" y="3541824"/>
            <a:chExt cx="395892" cy="408554"/>
          </a:xfrm>
        </p:grpSpPr>
        <p:sp>
          <p:nvSpPr>
            <p:cNvPr id="94" name="Oval 80"/>
            <p:cNvSpPr/>
            <p:nvPr/>
          </p:nvSpPr>
          <p:spPr>
            <a:xfrm>
              <a:off x="331934" y="3543595"/>
              <a:ext cx="395892" cy="4067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72" name="Donut 8">
              <a:extLst>
                <a:ext uri="{FF2B5EF4-FFF2-40B4-BE49-F238E27FC236}">
                  <a16:creationId xmlns="" xmlns:a16="http://schemas.microsoft.com/office/drawing/2014/main" id="{76465097-E922-46E2-B251-BBC0EA60CD70}"/>
                </a:ext>
              </a:extLst>
            </p:cNvPr>
            <p:cNvSpPr/>
            <p:nvPr/>
          </p:nvSpPr>
          <p:spPr>
            <a:xfrm>
              <a:off x="367555" y="3541824"/>
              <a:ext cx="321321" cy="379044"/>
            </a:xfrm>
            <a:custGeom>
              <a:avLst/>
              <a:gdLst/>
              <a:ahLst/>
              <a:cxnLst/>
              <a:rect l="l" t="t" r="r" b="b"/>
              <a:pathLst>
                <a:path w="2688046" h="3213079">
                  <a:moveTo>
                    <a:pt x="1056023" y="556744"/>
                  </a:moveTo>
                  <a:lnTo>
                    <a:pt x="1056023" y="906412"/>
                  </a:lnTo>
                  <a:cubicBezTo>
                    <a:pt x="641240" y="1029807"/>
                    <a:pt x="338989" y="1414134"/>
                    <a:pt x="338989" y="1869056"/>
                  </a:cubicBezTo>
                  <a:cubicBezTo>
                    <a:pt x="338989" y="2424121"/>
                    <a:pt x="788958" y="2874090"/>
                    <a:pt x="1344023" y="2874090"/>
                  </a:cubicBezTo>
                  <a:cubicBezTo>
                    <a:pt x="1899088" y="2874090"/>
                    <a:pt x="2349057" y="2424121"/>
                    <a:pt x="2349057" y="1869056"/>
                  </a:cubicBezTo>
                  <a:cubicBezTo>
                    <a:pt x="2349057" y="1414134"/>
                    <a:pt x="2046806" y="1029807"/>
                    <a:pt x="1632023" y="906412"/>
                  </a:cubicBezTo>
                  <a:lnTo>
                    <a:pt x="1632023" y="556744"/>
                  </a:lnTo>
                  <a:cubicBezTo>
                    <a:pt x="2235992" y="687900"/>
                    <a:pt x="2688046" y="1225687"/>
                    <a:pt x="2688046" y="1869056"/>
                  </a:cubicBezTo>
                  <a:cubicBezTo>
                    <a:pt x="2688046" y="2611339"/>
                    <a:pt x="2086306" y="3213079"/>
                    <a:pt x="1344023" y="3213079"/>
                  </a:cubicBezTo>
                  <a:cubicBezTo>
                    <a:pt x="601740" y="3213079"/>
                    <a:pt x="0" y="2611339"/>
                    <a:pt x="0" y="1869056"/>
                  </a:cubicBezTo>
                  <a:cubicBezTo>
                    <a:pt x="0" y="1225687"/>
                    <a:pt x="452054" y="687900"/>
                    <a:pt x="1056023" y="556744"/>
                  </a:cubicBezTo>
                  <a:close/>
                  <a:moveTo>
                    <a:pt x="1344023" y="0"/>
                  </a:moveTo>
                  <a:cubicBezTo>
                    <a:pt x="1443445" y="0"/>
                    <a:pt x="1524043" y="80598"/>
                    <a:pt x="1524043" y="180020"/>
                  </a:cubicBezTo>
                  <a:lnTo>
                    <a:pt x="1524043" y="1413058"/>
                  </a:lnTo>
                  <a:cubicBezTo>
                    <a:pt x="1524043" y="1512480"/>
                    <a:pt x="1443445" y="1593078"/>
                    <a:pt x="1344023" y="1593078"/>
                  </a:cubicBezTo>
                  <a:cubicBezTo>
                    <a:pt x="1244601" y="1593078"/>
                    <a:pt x="1164003" y="1512480"/>
                    <a:pt x="1164003" y="1413058"/>
                  </a:cubicBezTo>
                  <a:lnTo>
                    <a:pt x="1164003" y="180020"/>
                  </a:lnTo>
                  <a:cubicBezTo>
                    <a:pt x="1164003" y="80598"/>
                    <a:pt x="1244601" y="0"/>
                    <a:pt x="13440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331935" y="973698"/>
            <a:ext cx="395891" cy="406783"/>
            <a:chOff x="331935" y="973698"/>
            <a:chExt cx="395891" cy="406783"/>
          </a:xfrm>
        </p:grpSpPr>
        <p:sp>
          <p:nvSpPr>
            <p:cNvPr id="79" name="Oval 78"/>
            <p:cNvSpPr/>
            <p:nvPr/>
          </p:nvSpPr>
          <p:spPr>
            <a:xfrm>
              <a:off x="331935" y="973698"/>
              <a:ext cx="395891" cy="4067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73" name="Block Arc 6">
              <a:extLst>
                <a:ext uri="{FF2B5EF4-FFF2-40B4-BE49-F238E27FC236}">
                  <a16:creationId xmlns="" xmlns:a16="http://schemas.microsoft.com/office/drawing/2014/main" id="{BE6A38F7-8C76-4E11-AD19-C9489720C056}"/>
                </a:ext>
              </a:extLst>
            </p:cNvPr>
            <p:cNvSpPr/>
            <p:nvPr/>
          </p:nvSpPr>
          <p:spPr>
            <a:xfrm>
              <a:off x="362246" y="1004058"/>
              <a:ext cx="331940" cy="335206"/>
            </a:xfrm>
            <a:custGeom>
              <a:avLst/>
              <a:gdLst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734726 w 3221102"/>
                <a:gd name="connsiteY22" fmla="*/ 869255 h 3221116"/>
                <a:gd name="connsiteX23" fmla="*/ 1956122 w 3221102"/>
                <a:gd name="connsiteY23" fmla="*/ 1110076 h 3221116"/>
                <a:gd name="connsiteX24" fmla="*/ 1973374 w 3221102"/>
                <a:gd name="connsiteY24" fmla="*/ 875315 h 3221116"/>
                <a:gd name="connsiteX25" fmla="*/ 2333414 w 3221102"/>
                <a:gd name="connsiteY25" fmla="*/ 875315 h 3221116"/>
                <a:gd name="connsiteX26" fmla="*/ 2324788 w 3221102"/>
                <a:gd name="connsiteY26" fmla="*/ 2054049 h 3221116"/>
                <a:gd name="connsiteX27" fmla="*/ 2661746 w 3221102"/>
                <a:gd name="connsiteY27" fmla="*/ 2179658 h 3221116"/>
                <a:gd name="connsiteX28" fmla="*/ 2691046 w 3221102"/>
                <a:gd name="connsiteY28" fmla="*/ 2188689 h 3221116"/>
                <a:gd name="connsiteX29" fmla="*/ 2667011 w 3221102"/>
                <a:gd name="connsiteY29" fmla="*/ 2175828 h 3221116"/>
                <a:gd name="connsiteX30" fmla="*/ 2332141 w 3221102"/>
                <a:gd name="connsiteY30" fmla="*/ 653899 h 3221116"/>
                <a:gd name="connsiteX31" fmla="*/ 776764 w 3221102"/>
                <a:gd name="connsiteY31" fmla="*/ 749845 h 3221116"/>
                <a:gd name="connsiteX32" fmla="*/ 631487 w 3221102"/>
                <a:gd name="connsiteY32" fmla="*/ 2301392 h 3221116"/>
                <a:gd name="connsiteX33" fmla="*/ 2142017 w 3221102"/>
                <a:gd name="connsiteY33" fmla="*/ 2684410 h 3221116"/>
                <a:gd name="connsiteX34" fmla="*/ 2324866 w 3221102"/>
                <a:gd name="connsiteY34" fmla="*/ 3053856 h 3221116"/>
                <a:gd name="connsiteX35" fmla="*/ 294693 w 3221102"/>
                <a:gd name="connsiteY35" fmla="*/ 2539075 h 3221116"/>
                <a:gd name="connsiteX36" fmla="*/ 489947 w 3221102"/>
                <a:gd name="connsiteY36" fmla="*/ 453774 h 3221116"/>
                <a:gd name="connsiteX37" fmla="*/ 1651152 w 3221102"/>
                <a:gd name="connsiteY37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734726 w 3221102"/>
                <a:gd name="connsiteY22" fmla="*/ 869255 h 3221116"/>
                <a:gd name="connsiteX23" fmla="*/ 1956122 w 3221102"/>
                <a:gd name="connsiteY23" fmla="*/ 1110076 h 3221116"/>
                <a:gd name="connsiteX24" fmla="*/ 1973374 w 3221102"/>
                <a:gd name="connsiteY24" fmla="*/ 875315 h 3221116"/>
                <a:gd name="connsiteX25" fmla="*/ 2333414 w 3221102"/>
                <a:gd name="connsiteY25" fmla="*/ 875315 h 3221116"/>
                <a:gd name="connsiteX26" fmla="*/ 2324788 w 3221102"/>
                <a:gd name="connsiteY26" fmla="*/ 2054049 h 3221116"/>
                <a:gd name="connsiteX27" fmla="*/ 2661746 w 3221102"/>
                <a:gd name="connsiteY27" fmla="*/ 2179658 h 3221116"/>
                <a:gd name="connsiteX28" fmla="*/ 2691046 w 3221102"/>
                <a:gd name="connsiteY28" fmla="*/ 2188689 h 3221116"/>
                <a:gd name="connsiteX29" fmla="*/ 2667011 w 3221102"/>
                <a:gd name="connsiteY29" fmla="*/ 2175828 h 3221116"/>
                <a:gd name="connsiteX30" fmla="*/ 2332141 w 3221102"/>
                <a:gd name="connsiteY30" fmla="*/ 653899 h 3221116"/>
                <a:gd name="connsiteX31" fmla="*/ 776764 w 3221102"/>
                <a:gd name="connsiteY31" fmla="*/ 749845 h 3221116"/>
                <a:gd name="connsiteX32" fmla="*/ 631487 w 3221102"/>
                <a:gd name="connsiteY32" fmla="*/ 2301392 h 3221116"/>
                <a:gd name="connsiteX33" fmla="*/ 2142017 w 3221102"/>
                <a:gd name="connsiteY33" fmla="*/ 2684410 h 3221116"/>
                <a:gd name="connsiteX34" fmla="*/ 2324866 w 3221102"/>
                <a:gd name="connsiteY34" fmla="*/ 3053856 h 3221116"/>
                <a:gd name="connsiteX35" fmla="*/ 294693 w 3221102"/>
                <a:gd name="connsiteY35" fmla="*/ 2539075 h 3221116"/>
                <a:gd name="connsiteX36" fmla="*/ 489947 w 3221102"/>
                <a:gd name="connsiteY36" fmla="*/ 453774 h 3221116"/>
                <a:gd name="connsiteX37" fmla="*/ 1651152 w 3221102"/>
                <a:gd name="connsiteY37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151233"/>
                <a:gd name="connsiteY0" fmla="*/ 2175617 h 3221116"/>
                <a:gd name="connsiteX1" fmla="*/ 2658205 w 3151233"/>
                <a:gd name="connsiteY1" fmla="*/ 2178566 h 3221116"/>
                <a:gd name="connsiteX2" fmla="*/ 2664630 w 3151233"/>
                <a:gd name="connsiteY2" fmla="*/ 2175617 h 3221116"/>
                <a:gd name="connsiteX3" fmla="*/ 1477043 w 3151233"/>
                <a:gd name="connsiteY3" fmla="*/ 1144372 h 3221116"/>
                <a:gd name="connsiteX4" fmla="*/ 1409070 w 3151233"/>
                <a:gd name="connsiteY4" fmla="*/ 1159393 h 3221116"/>
                <a:gd name="connsiteX5" fmla="*/ 1152384 w 3151233"/>
                <a:gd name="connsiteY5" fmla="*/ 1703728 h 3221116"/>
                <a:gd name="connsiteX6" fmla="*/ 1514013 w 3151233"/>
                <a:gd name="connsiteY6" fmla="*/ 2152290 h 3221116"/>
                <a:gd name="connsiteX7" fmla="*/ 1850815 w 3151233"/>
                <a:gd name="connsiteY7" fmla="*/ 1654259 h 3221116"/>
                <a:gd name="connsiteX8" fmla="*/ 1830467 w 3151233"/>
                <a:gd name="connsiteY8" fmla="*/ 1515986 h 3221116"/>
                <a:gd name="connsiteX9" fmla="*/ 1477043 w 3151233"/>
                <a:gd name="connsiteY9" fmla="*/ 1144372 h 3221116"/>
                <a:gd name="connsiteX10" fmla="*/ 1651152 w 3151233"/>
                <a:gd name="connsiteY10" fmla="*/ 501 h 3221116"/>
                <a:gd name="connsiteX11" fmla="*/ 2580395 w 3151233"/>
                <a:gd name="connsiteY11" fmla="*/ 324821 h 3221116"/>
                <a:gd name="connsiteX12" fmla="*/ 3030464 w 3151233"/>
                <a:gd name="connsiteY12" fmla="*/ 2249544 h 3221116"/>
                <a:gd name="connsiteX13" fmla="*/ 2585849 w 3151233"/>
                <a:gd name="connsiteY13" fmla="*/ 2588887 h 3221116"/>
                <a:gd name="connsiteX14" fmla="*/ 1973374 w 3151233"/>
                <a:gd name="connsiteY14" fmla="*/ 2195096 h 3221116"/>
                <a:gd name="connsiteX15" fmla="*/ 1390827 w 3151233"/>
                <a:gd name="connsiteY15" fmla="*/ 2527630 h 3221116"/>
                <a:gd name="connsiteX16" fmla="*/ 783896 w 3151233"/>
                <a:gd name="connsiteY16" fmla="*/ 1665044 h 3221116"/>
                <a:gd name="connsiteX17" fmla="*/ 1268509 w 3151233"/>
                <a:gd name="connsiteY17" fmla="*/ 819983 h 3221116"/>
                <a:gd name="connsiteX18" fmla="*/ 1328805 w 3151233"/>
                <a:gd name="connsiteY18" fmla="*/ 807930 h 3221116"/>
                <a:gd name="connsiteX19" fmla="*/ 1390827 w 3151233"/>
                <a:gd name="connsiteY19" fmla="*/ 802457 h 3221116"/>
                <a:gd name="connsiteX20" fmla="*/ 1462242 w 3151233"/>
                <a:gd name="connsiteY20" fmla="*/ 801708 h 3221116"/>
                <a:gd name="connsiteX21" fmla="*/ 1956122 w 3151233"/>
                <a:gd name="connsiteY21" fmla="*/ 1110076 h 3221116"/>
                <a:gd name="connsiteX22" fmla="*/ 1973374 w 3151233"/>
                <a:gd name="connsiteY22" fmla="*/ 875315 h 3221116"/>
                <a:gd name="connsiteX23" fmla="*/ 2333414 w 3151233"/>
                <a:gd name="connsiteY23" fmla="*/ 875315 h 3221116"/>
                <a:gd name="connsiteX24" fmla="*/ 2324788 w 3151233"/>
                <a:gd name="connsiteY24" fmla="*/ 2054049 h 3221116"/>
                <a:gd name="connsiteX25" fmla="*/ 2661746 w 3151233"/>
                <a:gd name="connsiteY25" fmla="*/ 2179658 h 3221116"/>
                <a:gd name="connsiteX26" fmla="*/ 2691046 w 3151233"/>
                <a:gd name="connsiteY26" fmla="*/ 2188689 h 3221116"/>
                <a:gd name="connsiteX27" fmla="*/ 2667011 w 3151233"/>
                <a:gd name="connsiteY27" fmla="*/ 2175828 h 3221116"/>
                <a:gd name="connsiteX28" fmla="*/ 2332141 w 3151233"/>
                <a:gd name="connsiteY28" fmla="*/ 653899 h 3221116"/>
                <a:gd name="connsiteX29" fmla="*/ 776764 w 3151233"/>
                <a:gd name="connsiteY29" fmla="*/ 749845 h 3221116"/>
                <a:gd name="connsiteX30" fmla="*/ 631487 w 3151233"/>
                <a:gd name="connsiteY30" fmla="*/ 2301392 h 3221116"/>
                <a:gd name="connsiteX31" fmla="*/ 2142017 w 3151233"/>
                <a:gd name="connsiteY31" fmla="*/ 2684410 h 3221116"/>
                <a:gd name="connsiteX32" fmla="*/ 2324866 w 3151233"/>
                <a:gd name="connsiteY32" fmla="*/ 3053856 h 3221116"/>
                <a:gd name="connsiteX33" fmla="*/ 294693 w 3151233"/>
                <a:gd name="connsiteY33" fmla="*/ 2539075 h 3221116"/>
                <a:gd name="connsiteX34" fmla="*/ 489947 w 3151233"/>
                <a:gd name="connsiteY34" fmla="*/ 453774 h 3221116"/>
                <a:gd name="connsiteX35" fmla="*/ 1651152 w 3151233"/>
                <a:gd name="connsiteY35" fmla="*/ 501 h 3221116"/>
                <a:gd name="connsiteX0" fmla="*/ 2664630 w 3161851"/>
                <a:gd name="connsiteY0" fmla="*/ 2175617 h 3221116"/>
                <a:gd name="connsiteX1" fmla="*/ 2658205 w 3161851"/>
                <a:gd name="connsiteY1" fmla="*/ 2178566 h 3221116"/>
                <a:gd name="connsiteX2" fmla="*/ 2664630 w 3161851"/>
                <a:gd name="connsiteY2" fmla="*/ 2175617 h 3221116"/>
                <a:gd name="connsiteX3" fmla="*/ 1477043 w 3161851"/>
                <a:gd name="connsiteY3" fmla="*/ 1144372 h 3221116"/>
                <a:gd name="connsiteX4" fmla="*/ 1409070 w 3161851"/>
                <a:gd name="connsiteY4" fmla="*/ 1159393 h 3221116"/>
                <a:gd name="connsiteX5" fmla="*/ 1152384 w 3161851"/>
                <a:gd name="connsiteY5" fmla="*/ 1703728 h 3221116"/>
                <a:gd name="connsiteX6" fmla="*/ 1514013 w 3161851"/>
                <a:gd name="connsiteY6" fmla="*/ 2152290 h 3221116"/>
                <a:gd name="connsiteX7" fmla="*/ 1850815 w 3161851"/>
                <a:gd name="connsiteY7" fmla="*/ 1654259 h 3221116"/>
                <a:gd name="connsiteX8" fmla="*/ 1830467 w 3161851"/>
                <a:gd name="connsiteY8" fmla="*/ 1515986 h 3221116"/>
                <a:gd name="connsiteX9" fmla="*/ 1477043 w 3161851"/>
                <a:gd name="connsiteY9" fmla="*/ 1144372 h 3221116"/>
                <a:gd name="connsiteX10" fmla="*/ 1651152 w 3161851"/>
                <a:gd name="connsiteY10" fmla="*/ 501 h 3221116"/>
                <a:gd name="connsiteX11" fmla="*/ 2580395 w 3161851"/>
                <a:gd name="connsiteY11" fmla="*/ 324821 h 3221116"/>
                <a:gd name="connsiteX12" fmla="*/ 3030464 w 3161851"/>
                <a:gd name="connsiteY12" fmla="*/ 2249544 h 3221116"/>
                <a:gd name="connsiteX13" fmla="*/ 2585849 w 3161851"/>
                <a:gd name="connsiteY13" fmla="*/ 2588887 h 3221116"/>
                <a:gd name="connsiteX14" fmla="*/ 1973374 w 3161851"/>
                <a:gd name="connsiteY14" fmla="*/ 2195096 h 3221116"/>
                <a:gd name="connsiteX15" fmla="*/ 1390827 w 3161851"/>
                <a:gd name="connsiteY15" fmla="*/ 2527630 h 3221116"/>
                <a:gd name="connsiteX16" fmla="*/ 783896 w 3161851"/>
                <a:gd name="connsiteY16" fmla="*/ 1665044 h 3221116"/>
                <a:gd name="connsiteX17" fmla="*/ 1268509 w 3161851"/>
                <a:gd name="connsiteY17" fmla="*/ 819983 h 3221116"/>
                <a:gd name="connsiteX18" fmla="*/ 1328805 w 3161851"/>
                <a:gd name="connsiteY18" fmla="*/ 807930 h 3221116"/>
                <a:gd name="connsiteX19" fmla="*/ 1390827 w 3161851"/>
                <a:gd name="connsiteY19" fmla="*/ 802457 h 3221116"/>
                <a:gd name="connsiteX20" fmla="*/ 1462242 w 3161851"/>
                <a:gd name="connsiteY20" fmla="*/ 801708 h 3221116"/>
                <a:gd name="connsiteX21" fmla="*/ 1956122 w 3161851"/>
                <a:gd name="connsiteY21" fmla="*/ 1110076 h 3221116"/>
                <a:gd name="connsiteX22" fmla="*/ 1973374 w 3161851"/>
                <a:gd name="connsiteY22" fmla="*/ 875315 h 3221116"/>
                <a:gd name="connsiteX23" fmla="*/ 2333414 w 3161851"/>
                <a:gd name="connsiteY23" fmla="*/ 875315 h 3221116"/>
                <a:gd name="connsiteX24" fmla="*/ 2324788 w 3161851"/>
                <a:gd name="connsiteY24" fmla="*/ 2054049 h 3221116"/>
                <a:gd name="connsiteX25" fmla="*/ 2661746 w 3161851"/>
                <a:gd name="connsiteY25" fmla="*/ 2179658 h 3221116"/>
                <a:gd name="connsiteX26" fmla="*/ 2691046 w 3161851"/>
                <a:gd name="connsiteY26" fmla="*/ 2188689 h 3221116"/>
                <a:gd name="connsiteX27" fmla="*/ 2667011 w 3161851"/>
                <a:gd name="connsiteY27" fmla="*/ 2175828 h 3221116"/>
                <a:gd name="connsiteX28" fmla="*/ 2332141 w 3161851"/>
                <a:gd name="connsiteY28" fmla="*/ 653899 h 3221116"/>
                <a:gd name="connsiteX29" fmla="*/ 776764 w 3161851"/>
                <a:gd name="connsiteY29" fmla="*/ 749845 h 3221116"/>
                <a:gd name="connsiteX30" fmla="*/ 631487 w 3161851"/>
                <a:gd name="connsiteY30" fmla="*/ 2301392 h 3221116"/>
                <a:gd name="connsiteX31" fmla="*/ 2142017 w 3161851"/>
                <a:gd name="connsiteY31" fmla="*/ 2684410 h 3221116"/>
                <a:gd name="connsiteX32" fmla="*/ 2324866 w 3161851"/>
                <a:gd name="connsiteY32" fmla="*/ 3053856 h 3221116"/>
                <a:gd name="connsiteX33" fmla="*/ 294693 w 3161851"/>
                <a:gd name="connsiteY33" fmla="*/ 2539075 h 3221116"/>
                <a:gd name="connsiteX34" fmla="*/ 489947 w 3161851"/>
                <a:gd name="connsiteY34" fmla="*/ 453774 h 3221116"/>
                <a:gd name="connsiteX35" fmla="*/ 1651152 w 3161851"/>
                <a:gd name="connsiteY35" fmla="*/ 501 h 3221116"/>
                <a:gd name="connsiteX0" fmla="*/ 2664630 w 3182629"/>
                <a:gd name="connsiteY0" fmla="*/ 2175617 h 3221116"/>
                <a:gd name="connsiteX1" fmla="*/ 2658205 w 3182629"/>
                <a:gd name="connsiteY1" fmla="*/ 2178566 h 3221116"/>
                <a:gd name="connsiteX2" fmla="*/ 2664630 w 3182629"/>
                <a:gd name="connsiteY2" fmla="*/ 2175617 h 3221116"/>
                <a:gd name="connsiteX3" fmla="*/ 1477043 w 3182629"/>
                <a:gd name="connsiteY3" fmla="*/ 1144372 h 3221116"/>
                <a:gd name="connsiteX4" fmla="*/ 1409070 w 3182629"/>
                <a:gd name="connsiteY4" fmla="*/ 1159393 h 3221116"/>
                <a:gd name="connsiteX5" fmla="*/ 1152384 w 3182629"/>
                <a:gd name="connsiteY5" fmla="*/ 1703728 h 3221116"/>
                <a:gd name="connsiteX6" fmla="*/ 1514013 w 3182629"/>
                <a:gd name="connsiteY6" fmla="*/ 2152290 h 3221116"/>
                <a:gd name="connsiteX7" fmla="*/ 1850815 w 3182629"/>
                <a:gd name="connsiteY7" fmla="*/ 1654259 h 3221116"/>
                <a:gd name="connsiteX8" fmla="*/ 1830467 w 3182629"/>
                <a:gd name="connsiteY8" fmla="*/ 1515986 h 3221116"/>
                <a:gd name="connsiteX9" fmla="*/ 1477043 w 3182629"/>
                <a:gd name="connsiteY9" fmla="*/ 1144372 h 3221116"/>
                <a:gd name="connsiteX10" fmla="*/ 1651152 w 3182629"/>
                <a:gd name="connsiteY10" fmla="*/ 501 h 3221116"/>
                <a:gd name="connsiteX11" fmla="*/ 2580395 w 3182629"/>
                <a:gd name="connsiteY11" fmla="*/ 324821 h 3221116"/>
                <a:gd name="connsiteX12" fmla="*/ 3030464 w 3182629"/>
                <a:gd name="connsiteY12" fmla="*/ 2249544 h 3221116"/>
                <a:gd name="connsiteX13" fmla="*/ 2585849 w 3182629"/>
                <a:gd name="connsiteY13" fmla="*/ 2588887 h 3221116"/>
                <a:gd name="connsiteX14" fmla="*/ 1973374 w 3182629"/>
                <a:gd name="connsiteY14" fmla="*/ 2195096 h 3221116"/>
                <a:gd name="connsiteX15" fmla="*/ 1390827 w 3182629"/>
                <a:gd name="connsiteY15" fmla="*/ 2527630 h 3221116"/>
                <a:gd name="connsiteX16" fmla="*/ 783896 w 3182629"/>
                <a:gd name="connsiteY16" fmla="*/ 1665044 h 3221116"/>
                <a:gd name="connsiteX17" fmla="*/ 1268509 w 3182629"/>
                <a:gd name="connsiteY17" fmla="*/ 819983 h 3221116"/>
                <a:gd name="connsiteX18" fmla="*/ 1328805 w 3182629"/>
                <a:gd name="connsiteY18" fmla="*/ 807930 h 3221116"/>
                <a:gd name="connsiteX19" fmla="*/ 1390827 w 3182629"/>
                <a:gd name="connsiteY19" fmla="*/ 802457 h 3221116"/>
                <a:gd name="connsiteX20" fmla="*/ 1462242 w 3182629"/>
                <a:gd name="connsiteY20" fmla="*/ 801708 h 3221116"/>
                <a:gd name="connsiteX21" fmla="*/ 1956122 w 3182629"/>
                <a:gd name="connsiteY21" fmla="*/ 1110076 h 3221116"/>
                <a:gd name="connsiteX22" fmla="*/ 1973374 w 3182629"/>
                <a:gd name="connsiteY22" fmla="*/ 875315 h 3221116"/>
                <a:gd name="connsiteX23" fmla="*/ 2333414 w 3182629"/>
                <a:gd name="connsiteY23" fmla="*/ 875315 h 3221116"/>
                <a:gd name="connsiteX24" fmla="*/ 2324788 w 3182629"/>
                <a:gd name="connsiteY24" fmla="*/ 2054049 h 3221116"/>
                <a:gd name="connsiteX25" fmla="*/ 2661746 w 3182629"/>
                <a:gd name="connsiteY25" fmla="*/ 2179658 h 3221116"/>
                <a:gd name="connsiteX26" fmla="*/ 2691046 w 3182629"/>
                <a:gd name="connsiteY26" fmla="*/ 2188689 h 3221116"/>
                <a:gd name="connsiteX27" fmla="*/ 2667011 w 3182629"/>
                <a:gd name="connsiteY27" fmla="*/ 2175828 h 3221116"/>
                <a:gd name="connsiteX28" fmla="*/ 2332141 w 3182629"/>
                <a:gd name="connsiteY28" fmla="*/ 653899 h 3221116"/>
                <a:gd name="connsiteX29" fmla="*/ 776764 w 3182629"/>
                <a:gd name="connsiteY29" fmla="*/ 749845 h 3221116"/>
                <a:gd name="connsiteX30" fmla="*/ 631487 w 3182629"/>
                <a:gd name="connsiteY30" fmla="*/ 2301392 h 3221116"/>
                <a:gd name="connsiteX31" fmla="*/ 2142017 w 3182629"/>
                <a:gd name="connsiteY31" fmla="*/ 2684410 h 3221116"/>
                <a:gd name="connsiteX32" fmla="*/ 2324866 w 3182629"/>
                <a:gd name="connsiteY32" fmla="*/ 3053856 h 3221116"/>
                <a:gd name="connsiteX33" fmla="*/ 294693 w 3182629"/>
                <a:gd name="connsiteY33" fmla="*/ 2539075 h 3221116"/>
                <a:gd name="connsiteX34" fmla="*/ 489947 w 3182629"/>
                <a:gd name="connsiteY34" fmla="*/ 453774 h 3221116"/>
                <a:gd name="connsiteX35" fmla="*/ 1651152 w 3182629"/>
                <a:gd name="connsiteY35" fmla="*/ 501 h 3221116"/>
                <a:gd name="connsiteX0" fmla="*/ 2664630 w 3189723"/>
                <a:gd name="connsiteY0" fmla="*/ 2175617 h 3221116"/>
                <a:gd name="connsiteX1" fmla="*/ 2658205 w 3189723"/>
                <a:gd name="connsiteY1" fmla="*/ 2178566 h 3221116"/>
                <a:gd name="connsiteX2" fmla="*/ 2664630 w 3189723"/>
                <a:gd name="connsiteY2" fmla="*/ 2175617 h 3221116"/>
                <a:gd name="connsiteX3" fmla="*/ 1477043 w 3189723"/>
                <a:gd name="connsiteY3" fmla="*/ 1144372 h 3221116"/>
                <a:gd name="connsiteX4" fmla="*/ 1409070 w 3189723"/>
                <a:gd name="connsiteY4" fmla="*/ 1159393 h 3221116"/>
                <a:gd name="connsiteX5" fmla="*/ 1152384 w 3189723"/>
                <a:gd name="connsiteY5" fmla="*/ 1703728 h 3221116"/>
                <a:gd name="connsiteX6" fmla="*/ 1514013 w 3189723"/>
                <a:gd name="connsiteY6" fmla="*/ 2152290 h 3221116"/>
                <a:gd name="connsiteX7" fmla="*/ 1850815 w 3189723"/>
                <a:gd name="connsiteY7" fmla="*/ 1654259 h 3221116"/>
                <a:gd name="connsiteX8" fmla="*/ 1830467 w 3189723"/>
                <a:gd name="connsiteY8" fmla="*/ 1515986 h 3221116"/>
                <a:gd name="connsiteX9" fmla="*/ 1477043 w 3189723"/>
                <a:gd name="connsiteY9" fmla="*/ 1144372 h 3221116"/>
                <a:gd name="connsiteX10" fmla="*/ 1651152 w 3189723"/>
                <a:gd name="connsiteY10" fmla="*/ 501 h 3221116"/>
                <a:gd name="connsiteX11" fmla="*/ 2580395 w 3189723"/>
                <a:gd name="connsiteY11" fmla="*/ 324821 h 3221116"/>
                <a:gd name="connsiteX12" fmla="*/ 3030464 w 3189723"/>
                <a:gd name="connsiteY12" fmla="*/ 2249544 h 3221116"/>
                <a:gd name="connsiteX13" fmla="*/ 2585849 w 3189723"/>
                <a:gd name="connsiteY13" fmla="*/ 2588887 h 3221116"/>
                <a:gd name="connsiteX14" fmla="*/ 1973374 w 3189723"/>
                <a:gd name="connsiteY14" fmla="*/ 2195096 h 3221116"/>
                <a:gd name="connsiteX15" fmla="*/ 1390827 w 3189723"/>
                <a:gd name="connsiteY15" fmla="*/ 2527630 h 3221116"/>
                <a:gd name="connsiteX16" fmla="*/ 783896 w 3189723"/>
                <a:gd name="connsiteY16" fmla="*/ 1665044 h 3221116"/>
                <a:gd name="connsiteX17" fmla="*/ 1268509 w 3189723"/>
                <a:gd name="connsiteY17" fmla="*/ 819983 h 3221116"/>
                <a:gd name="connsiteX18" fmla="*/ 1328805 w 3189723"/>
                <a:gd name="connsiteY18" fmla="*/ 807930 h 3221116"/>
                <a:gd name="connsiteX19" fmla="*/ 1390827 w 3189723"/>
                <a:gd name="connsiteY19" fmla="*/ 802457 h 3221116"/>
                <a:gd name="connsiteX20" fmla="*/ 1462242 w 3189723"/>
                <a:gd name="connsiteY20" fmla="*/ 801708 h 3221116"/>
                <a:gd name="connsiteX21" fmla="*/ 1956122 w 3189723"/>
                <a:gd name="connsiteY21" fmla="*/ 1110076 h 3221116"/>
                <a:gd name="connsiteX22" fmla="*/ 1973374 w 3189723"/>
                <a:gd name="connsiteY22" fmla="*/ 875315 h 3221116"/>
                <a:gd name="connsiteX23" fmla="*/ 2333414 w 3189723"/>
                <a:gd name="connsiteY23" fmla="*/ 875315 h 3221116"/>
                <a:gd name="connsiteX24" fmla="*/ 2324788 w 3189723"/>
                <a:gd name="connsiteY24" fmla="*/ 2054049 h 3221116"/>
                <a:gd name="connsiteX25" fmla="*/ 2661746 w 3189723"/>
                <a:gd name="connsiteY25" fmla="*/ 2179658 h 3221116"/>
                <a:gd name="connsiteX26" fmla="*/ 2691046 w 3189723"/>
                <a:gd name="connsiteY26" fmla="*/ 2188689 h 3221116"/>
                <a:gd name="connsiteX27" fmla="*/ 2667011 w 3189723"/>
                <a:gd name="connsiteY27" fmla="*/ 2175828 h 3221116"/>
                <a:gd name="connsiteX28" fmla="*/ 2332141 w 3189723"/>
                <a:gd name="connsiteY28" fmla="*/ 653899 h 3221116"/>
                <a:gd name="connsiteX29" fmla="*/ 776764 w 3189723"/>
                <a:gd name="connsiteY29" fmla="*/ 749845 h 3221116"/>
                <a:gd name="connsiteX30" fmla="*/ 631487 w 3189723"/>
                <a:gd name="connsiteY30" fmla="*/ 2301392 h 3221116"/>
                <a:gd name="connsiteX31" fmla="*/ 2142017 w 3189723"/>
                <a:gd name="connsiteY31" fmla="*/ 2684410 h 3221116"/>
                <a:gd name="connsiteX32" fmla="*/ 2324866 w 3189723"/>
                <a:gd name="connsiteY32" fmla="*/ 3053856 h 3221116"/>
                <a:gd name="connsiteX33" fmla="*/ 294693 w 3189723"/>
                <a:gd name="connsiteY33" fmla="*/ 2539075 h 3221116"/>
                <a:gd name="connsiteX34" fmla="*/ 489947 w 3189723"/>
                <a:gd name="connsiteY34" fmla="*/ 453774 h 3221116"/>
                <a:gd name="connsiteX35" fmla="*/ 1651152 w 3189723"/>
                <a:gd name="connsiteY35" fmla="*/ 501 h 3221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189723" h="3221116">
                  <a:moveTo>
                    <a:pt x="2664630" y="2175617"/>
                  </a:moveTo>
                  <a:lnTo>
                    <a:pt x="2658205" y="2178566"/>
                  </a:lnTo>
                  <a:cubicBezTo>
                    <a:pt x="2662222" y="2175972"/>
                    <a:pt x="2664284" y="2175096"/>
                    <a:pt x="2664630" y="2175617"/>
                  </a:cubicBezTo>
                  <a:close/>
                  <a:moveTo>
                    <a:pt x="1477043" y="1144372"/>
                  </a:moveTo>
                  <a:lnTo>
                    <a:pt x="1409070" y="1159393"/>
                  </a:lnTo>
                  <a:cubicBezTo>
                    <a:pt x="1167974" y="1216277"/>
                    <a:pt x="1134894" y="1538245"/>
                    <a:pt x="1152384" y="1703728"/>
                  </a:cubicBezTo>
                  <a:cubicBezTo>
                    <a:pt x="1169874" y="1869211"/>
                    <a:pt x="1272747" y="2156947"/>
                    <a:pt x="1514013" y="2152290"/>
                  </a:cubicBezTo>
                  <a:cubicBezTo>
                    <a:pt x="1680659" y="2149073"/>
                    <a:pt x="1865876" y="1940767"/>
                    <a:pt x="1850815" y="1654259"/>
                  </a:cubicBezTo>
                  <a:cubicBezTo>
                    <a:pt x="1844015" y="1608142"/>
                    <a:pt x="1837162" y="1561942"/>
                    <a:pt x="1830467" y="1515986"/>
                  </a:cubicBezTo>
                  <a:cubicBezTo>
                    <a:pt x="1779361" y="1292438"/>
                    <a:pt x="1635542" y="1134285"/>
                    <a:pt x="1477043" y="1144372"/>
                  </a:cubicBezTo>
                  <a:close/>
                  <a:moveTo>
                    <a:pt x="1651152" y="501"/>
                  </a:moveTo>
                  <a:cubicBezTo>
                    <a:pt x="1977584" y="8635"/>
                    <a:pt x="2235425" y="52153"/>
                    <a:pt x="2580395" y="324821"/>
                  </a:cubicBezTo>
                  <a:cubicBezTo>
                    <a:pt x="3000061" y="656529"/>
                    <a:pt x="3430704" y="1549940"/>
                    <a:pt x="3030464" y="2249544"/>
                  </a:cubicBezTo>
                  <a:cubicBezTo>
                    <a:pt x="2882259" y="2451798"/>
                    <a:pt x="2785813" y="2507403"/>
                    <a:pt x="2585849" y="2588887"/>
                  </a:cubicBezTo>
                  <a:cubicBezTo>
                    <a:pt x="2194785" y="2615774"/>
                    <a:pt x="1984876" y="2478759"/>
                    <a:pt x="1973374" y="2195096"/>
                  </a:cubicBezTo>
                  <a:cubicBezTo>
                    <a:pt x="1841986" y="2496540"/>
                    <a:pt x="1610941" y="2555551"/>
                    <a:pt x="1390827" y="2527630"/>
                  </a:cubicBezTo>
                  <a:cubicBezTo>
                    <a:pt x="1131071" y="2494680"/>
                    <a:pt x="853863" y="2136270"/>
                    <a:pt x="783896" y="1665044"/>
                  </a:cubicBezTo>
                  <a:cubicBezTo>
                    <a:pt x="715204" y="1202409"/>
                    <a:pt x="991941" y="900416"/>
                    <a:pt x="1268509" y="819983"/>
                  </a:cubicBezTo>
                  <a:cubicBezTo>
                    <a:pt x="1288264" y="814237"/>
                    <a:pt x="1308391" y="810536"/>
                    <a:pt x="1328805" y="807930"/>
                  </a:cubicBezTo>
                  <a:cubicBezTo>
                    <a:pt x="1349219" y="805325"/>
                    <a:pt x="1369921" y="803817"/>
                    <a:pt x="1390827" y="802457"/>
                  </a:cubicBezTo>
                  <a:cubicBezTo>
                    <a:pt x="1416795" y="800769"/>
                    <a:pt x="1355770" y="788713"/>
                    <a:pt x="1462242" y="801708"/>
                  </a:cubicBezTo>
                  <a:cubicBezTo>
                    <a:pt x="1599590" y="818472"/>
                    <a:pt x="1776043" y="890774"/>
                    <a:pt x="1956122" y="1110076"/>
                  </a:cubicBezTo>
                  <a:lnTo>
                    <a:pt x="1973374" y="875315"/>
                  </a:lnTo>
                  <a:lnTo>
                    <a:pt x="2333414" y="875315"/>
                  </a:lnTo>
                  <a:cubicBezTo>
                    <a:pt x="2330539" y="1325736"/>
                    <a:pt x="2327663" y="1603628"/>
                    <a:pt x="2324788" y="2054049"/>
                  </a:cubicBezTo>
                  <a:cubicBezTo>
                    <a:pt x="2290850" y="2479718"/>
                    <a:pt x="2627788" y="2217580"/>
                    <a:pt x="2661746" y="2179658"/>
                  </a:cubicBezTo>
                  <a:lnTo>
                    <a:pt x="2691046" y="2188689"/>
                  </a:lnTo>
                  <a:lnTo>
                    <a:pt x="2667011" y="2175828"/>
                  </a:lnTo>
                  <a:cubicBezTo>
                    <a:pt x="2945550" y="1655295"/>
                    <a:pt x="2803444" y="1009445"/>
                    <a:pt x="2332141" y="653899"/>
                  </a:cubicBezTo>
                  <a:cubicBezTo>
                    <a:pt x="1860838" y="298353"/>
                    <a:pt x="1200794" y="339069"/>
                    <a:pt x="776764" y="749845"/>
                  </a:cubicBezTo>
                  <a:cubicBezTo>
                    <a:pt x="352733" y="1160621"/>
                    <a:pt x="291083" y="1819040"/>
                    <a:pt x="631487" y="2301392"/>
                  </a:cubicBezTo>
                  <a:cubicBezTo>
                    <a:pt x="971891" y="2783745"/>
                    <a:pt x="1612904" y="2946283"/>
                    <a:pt x="2142017" y="2684410"/>
                  </a:cubicBezTo>
                  <a:lnTo>
                    <a:pt x="2324866" y="3053856"/>
                  </a:lnTo>
                  <a:cubicBezTo>
                    <a:pt x="1613730" y="3405817"/>
                    <a:pt x="752200" y="3187363"/>
                    <a:pt x="294693" y="2539075"/>
                  </a:cubicBezTo>
                  <a:cubicBezTo>
                    <a:pt x="-162814" y="1890787"/>
                    <a:pt x="-79956" y="1005863"/>
                    <a:pt x="489947" y="453774"/>
                  </a:cubicBezTo>
                  <a:cubicBezTo>
                    <a:pt x="810518" y="143225"/>
                    <a:pt x="1231454" y="-9956"/>
                    <a:pt x="1651152" y="5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4" name="Группа 173"/>
          <p:cNvGrpSpPr/>
          <p:nvPr/>
        </p:nvGrpSpPr>
        <p:grpSpPr>
          <a:xfrm>
            <a:off x="7414823" y="3828923"/>
            <a:ext cx="633096" cy="665080"/>
            <a:chOff x="331934" y="3541824"/>
            <a:chExt cx="395892" cy="408554"/>
          </a:xfrm>
        </p:grpSpPr>
        <p:sp>
          <p:nvSpPr>
            <p:cNvPr id="175" name="Oval 80"/>
            <p:cNvSpPr/>
            <p:nvPr/>
          </p:nvSpPr>
          <p:spPr>
            <a:xfrm>
              <a:off x="331934" y="3543595"/>
              <a:ext cx="395892" cy="4067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76" name="Donut 8">
              <a:extLst>
                <a:ext uri="{FF2B5EF4-FFF2-40B4-BE49-F238E27FC236}">
                  <a16:creationId xmlns="" xmlns:a16="http://schemas.microsoft.com/office/drawing/2014/main" id="{76465097-E922-46E2-B251-BBC0EA60CD70}"/>
                </a:ext>
              </a:extLst>
            </p:cNvPr>
            <p:cNvSpPr/>
            <p:nvPr/>
          </p:nvSpPr>
          <p:spPr>
            <a:xfrm>
              <a:off x="367555" y="3541824"/>
              <a:ext cx="321321" cy="379044"/>
            </a:xfrm>
            <a:custGeom>
              <a:avLst/>
              <a:gdLst/>
              <a:ahLst/>
              <a:cxnLst/>
              <a:rect l="l" t="t" r="r" b="b"/>
              <a:pathLst>
                <a:path w="2688046" h="3213079">
                  <a:moveTo>
                    <a:pt x="1056023" y="556744"/>
                  </a:moveTo>
                  <a:lnTo>
                    <a:pt x="1056023" y="906412"/>
                  </a:lnTo>
                  <a:cubicBezTo>
                    <a:pt x="641240" y="1029807"/>
                    <a:pt x="338989" y="1414134"/>
                    <a:pt x="338989" y="1869056"/>
                  </a:cubicBezTo>
                  <a:cubicBezTo>
                    <a:pt x="338989" y="2424121"/>
                    <a:pt x="788958" y="2874090"/>
                    <a:pt x="1344023" y="2874090"/>
                  </a:cubicBezTo>
                  <a:cubicBezTo>
                    <a:pt x="1899088" y="2874090"/>
                    <a:pt x="2349057" y="2424121"/>
                    <a:pt x="2349057" y="1869056"/>
                  </a:cubicBezTo>
                  <a:cubicBezTo>
                    <a:pt x="2349057" y="1414134"/>
                    <a:pt x="2046806" y="1029807"/>
                    <a:pt x="1632023" y="906412"/>
                  </a:cubicBezTo>
                  <a:lnTo>
                    <a:pt x="1632023" y="556744"/>
                  </a:lnTo>
                  <a:cubicBezTo>
                    <a:pt x="2235992" y="687900"/>
                    <a:pt x="2688046" y="1225687"/>
                    <a:pt x="2688046" y="1869056"/>
                  </a:cubicBezTo>
                  <a:cubicBezTo>
                    <a:pt x="2688046" y="2611339"/>
                    <a:pt x="2086306" y="3213079"/>
                    <a:pt x="1344023" y="3213079"/>
                  </a:cubicBezTo>
                  <a:cubicBezTo>
                    <a:pt x="601740" y="3213079"/>
                    <a:pt x="0" y="2611339"/>
                    <a:pt x="0" y="1869056"/>
                  </a:cubicBezTo>
                  <a:cubicBezTo>
                    <a:pt x="0" y="1225687"/>
                    <a:pt x="452054" y="687900"/>
                    <a:pt x="1056023" y="556744"/>
                  </a:cubicBezTo>
                  <a:close/>
                  <a:moveTo>
                    <a:pt x="1344023" y="0"/>
                  </a:moveTo>
                  <a:cubicBezTo>
                    <a:pt x="1443445" y="0"/>
                    <a:pt x="1524043" y="80598"/>
                    <a:pt x="1524043" y="180020"/>
                  </a:cubicBezTo>
                  <a:lnTo>
                    <a:pt x="1524043" y="1413058"/>
                  </a:lnTo>
                  <a:cubicBezTo>
                    <a:pt x="1524043" y="1512480"/>
                    <a:pt x="1443445" y="1593078"/>
                    <a:pt x="1344023" y="1593078"/>
                  </a:cubicBezTo>
                  <a:cubicBezTo>
                    <a:pt x="1244601" y="1593078"/>
                    <a:pt x="1164003" y="1512480"/>
                    <a:pt x="1164003" y="1413058"/>
                  </a:cubicBezTo>
                  <a:lnTo>
                    <a:pt x="1164003" y="180020"/>
                  </a:lnTo>
                  <a:cubicBezTo>
                    <a:pt x="1164003" y="80598"/>
                    <a:pt x="1244601" y="0"/>
                    <a:pt x="13440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7" name="Группа 176"/>
          <p:cNvGrpSpPr/>
          <p:nvPr/>
        </p:nvGrpSpPr>
        <p:grpSpPr>
          <a:xfrm>
            <a:off x="7926310" y="2443107"/>
            <a:ext cx="636195" cy="665080"/>
            <a:chOff x="331935" y="973698"/>
            <a:chExt cx="395891" cy="406783"/>
          </a:xfrm>
        </p:grpSpPr>
        <p:sp>
          <p:nvSpPr>
            <p:cNvPr id="178" name="Oval 78"/>
            <p:cNvSpPr/>
            <p:nvPr/>
          </p:nvSpPr>
          <p:spPr>
            <a:xfrm>
              <a:off x="331935" y="973698"/>
              <a:ext cx="395891" cy="4067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79" name="Block Arc 6">
              <a:extLst>
                <a:ext uri="{FF2B5EF4-FFF2-40B4-BE49-F238E27FC236}">
                  <a16:creationId xmlns="" xmlns:a16="http://schemas.microsoft.com/office/drawing/2014/main" id="{BE6A38F7-8C76-4E11-AD19-C9489720C056}"/>
                </a:ext>
              </a:extLst>
            </p:cNvPr>
            <p:cNvSpPr/>
            <p:nvPr/>
          </p:nvSpPr>
          <p:spPr>
            <a:xfrm>
              <a:off x="362246" y="1004058"/>
              <a:ext cx="331940" cy="335206"/>
            </a:xfrm>
            <a:custGeom>
              <a:avLst/>
              <a:gdLst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734726 w 3221102"/>
                <a:gd name="connsiteY22" fmla="*/ 869255 h 3221116"/>
                <a:gd name="connsiteX23" fmla="*/ 1956122 w 3221102"/>
                <a:gd name="connsiteY23" fmla="*/ 1110076 h 3221116"/>
                <a:gd name="connsiteX24" fmla="*/ 1973374 w 3221102"/>
                <a:gd name="connsiteY24" fmla="*/ 875315 h 3221116"/>
                <a:gd name="connsiteX25" fmla="*/ 2333414 w 3221102"/>
                <a:gd name="connsiteY25" fmla="*/ 875315 h 3221116"/>
                <a:gd name="connsiteX26" fmla="*/ 2324788 w 3221102"/>
                <a:gd name="connsiteY26" fmla="*/ 2054049 h 3221116"/>
                <a:gd name="connsiteX27" fmla="*/ 2661746 w 3221102"/>
                <a:gd name="connsiteY27" fmla="*/ 2179658 h 3221116"/>
                <a:gd name="connsiteX28" fmla="*/ 2691046 w 3221102"/>
                <a:gd name="connsiteY28" fmla="*/ 2188689 h 3221116"/>
                <a:gd name="connsiteX29" fmla="*/ 2667011 w 3221102"/>
                <a:gd name="connsiteY29" fmla="*/ 2175828 h 3221116"/>
                <a:gd name="connsiteX30" fmla="*/ 2332141 w 3221102"/>
                <a:gd name="connsiteY30" fmla="*/ 653899 h 3221116"/>
                <a:gd name="connsiteX31" fmla="*/ 776764 w 3221102"/>
                <a:gd name="connsiteY31" fmla="*/ 749845 h 3221116"/>
                <a:gd name="connsiteX32" fmla="*/ 631487 w 3221102"/>
                <a:gd name="connsiteY32" fmla="*/ 2301392 h 3221116"/>
                <a:gd name="connsiteX33" fmla="*/ 2142017 w 3221102"/>
                <a:gd name="connsiteY33" fmla="*/ 2684410 h 3221116"/>
                <a:gd name="connsiteX34" fmla="*/ 2324866 w 3221102"/>
                <a:gd name="connsiteY34" fmla="*/ 3053856 h 3221116"/>
                <a:gd name="connsiteX35" fmla="*/ 294693 w 3221102"/>
                <a:gd name="connsiteY35" fmla="*/ 2539075 h 3221116"/>
                <a:gd name="connsiteX36" fmla="*/ 489947 w 3221102"/>
                <a:gd name="connsiteY36" fmla="*/ 453774 h 3221116"/>
                <a:gd name="connsiteX37" fmla="*/ 1651152 w 3221102"/>
                <a:gd name="connsiteY37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734726 w 3221102"/>
                <a:gd name="connsiteY22" fmla="*/ 869255 h 3221116"/>
                <a:gd name="connsiteX23" fmla="*/ 1956122 w 3221102"/>
                <a:gd name="connsiteY23" fmla="*/ 1110076 h 3221116"/>
                <a:gd name="connsiteX24" fmla="*/ 1973374 w 3221102"/>
                <a:gd name="connsiteY24" fmla="*/ 875315 h 3221116"/>
                <a:gd name="connsiteX25" fmla="*/ 2333414 w 3221102"/>
                <a:gd name="connsiteY25" fmla="*/ 875315 h 3221116"/>
                <a:gd name="connsiteX26" fmla="*/ 2324788 w 3221102"/>
                <a:gd name="connsiteY26" fmla="*/ 2054049 h 3221116"/>
                <a:gd name="connsiteX27" fmla="*/ 2661746 w 3221102"/>
                <a:gd name="connsiteY27" fmla="*/ 2179658 h 3221116"/>
                <a:gd name="connsiteX28" fmla="*/ 2691046 w 3221102"/>
                <a:gd name="connsiteY28" fmla="*/ 2188689 h 3221116"/>
                <a:gd name="connsiteX29" fmla="*/ 2667011 w 3221102"/>
                <a:gd name="connsiteY29" fmla="*/ 2175828 h 3221116"/>
                <a:gd name="connsiteX30" fmla="*/ 2332141 w 3221102"/>
                <a:gd name="connsiteY30" fmla="*/ 653899 h 3221116"/>
                <a:gd name="connsiteX31" fmla="*/ 776764 w 3221102"/>
                <a:gd name="connsiteY31" fmla="*/ 749845 h 3221116"/>
                <a:gd name="connsiteX32" fmla="*/ 631487 w 3221102"/>
                <a:gd name="connsiteY32" fmla="*/ 2301392 h 3221116"/>
                <a:gd name="connsiteX33" fmla="*/ 2142017 w 3221102"/>
                <a:gd name="connsiteY33" fmla="*/ 2684410 h 3221116"/>
                <a:gd name="connsiteX34" fmla="*/ 2324866 w 3221102"/>
                <a:gd name="connsiteY34" fmla="*/ 3053856 h 3221116"/>
                <a:gd name="connsiteX35" fmla="*/ 294693 w 3221102"/>
                <a:gd name="connsiteY35" fmla="*/ 2539075 h 3221116"/>
                <a:gd name="connsiteX36" fmla="*/ 489947 w 3221102"/>
                <a:gd name="connsiteY36" fmla="*/ 453774 h 3221116"/>
                <a:gd name="connsiteX37" fmla="*/ 1651152 w 3221102"/>
                <a:gd name="connsiteY37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91651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3004976 w 3221102"/>
                <a:gd name="connsiteY13" fmla="*/ 2356675 h 3221116"/>
                <a:gd name="connsiteX14" fmla="*/ 2585849 w 3221102"/>
                <a:gd name="connsiteY14" fmla="*/ 2588887 h 3221116"/>
                <a:gd name="connsiteX15" fmla="*/ 1973374 w 3221102"/>
                <a:gd name="connsiteY15" fmla="*/ 2195096 h 3221116"/>
                <a:gd name="connsiteX16" fmla="*/ 1390827 w 3221102"/>
                <a:gd name="connsiteY16" fmla="*/ 2527630 h 3221116"/>
                <a:gd name="connsiteX17" fmla="*/ 783896 w 3221102"/>
                <a:gd name="connsiteY17" fmla="*/ 1665044 h 3221116"/>
                <a:gd name="connsiteX18" fmla="*/ 1268509 w 3221102"/>
                <a:gd name="connsiteY18" fmla="*/ 819983 h 3221116"/>
                <a:gd name="connsiteX19" fmla="*/ 1328805 w 3221102"/>
                <a:gd name="connsiteY19" fmla="*/ 807930 h 3221116"/>
                <a:gd name="connsiteX20" fmla="*/ 1390827 w 3221102"/>
                <a:gd name="connsiteY20" fmla="*/ 802457 h 3221116"/>
                <a:gd name="connsiteX21" fmla="*/ 1462242 w 3221102"/>
                <a:gd name="connsiteY21" fmla="*/ 801708 h 3221116"/>
                <a:gd name="connsiteX22" fmla="*/ 1956122 w 3221102"/>
                <a:gd name="connsiteY22" fmla="*/ 1110076 h 3221116"/>
                <a:gd name="connsiteX23" fmla="*/ 1973374 w 3221102"/>
                <a:gd name="connsiteY23" fmla="*/ 875315 h 3221116"/>
                <a:gd name="connsiteX24" fmla="*/ 2333414 w 3221102"/>
                <a:gd name="connsiteY24" fmla="*/ 875315 h 3221116"/>
                <a:gd name="connsiteX25" fmla="*/ 2324788 w 3221102"/>
                <a:gd name="connsiteY25" fmla="*/ 2054049 h 3221116"/>
                <a:gd name="connsiteX26" fmla="*/ 2661746 w 3221102"/>
                <a:gd name="connsiteY26" fmla="*/ 2179658 h 3221116"/>
                <a:gd name="connsiteX27" fmla="*/ 2691046 w 3221102"/>
                <a:gd name="connsiteY27" fmla="*/ 2188689 h 3221116"/>
                <a:gd name="connsiteX28" fmla="*/ 2667011 w 3221102"/>
                <a:gd name="connsiteY28" fmla="*/ 2175828 h 3221116"/>
                <a:gd name="connsiteX29" fmla="*/ 2332141 w 3221102"/>
                <a:gd name="connsiteY29" fmla="*/ 653899 h 3221116"/>
                <a:gd name="connsiteX30" fmla="*/ 776764 w 3221102"/>
                <a:gd name="connsiteY30" fmla="*/ 749845 h 3221116"/>
                <a:gd name="connsiteX31" fmla="*/ 631487 w 3221102"/>
                <a:gd name="connsiteY31" fmla="*/ 2301392 h 3221116"/>
                <a:gd name="connsiteX32" fmla="*/ 2142017 w 3221102"/>
                <a:gd name="connsiteY32" fmla="*/ 2684410 h 3221116"/>
                <a:gd name="connsiteX33" fmla="*/ 2324866 w 3221102"/>
                <a:gd name="connsiteY33" fmla="*/ 3053856 h 3221116"/>
                <a:gd name="connsiteX34" fmla="*/ 294693 w 3221102"/>
                <a:gd name="connsiteY34" fmla="*/ 2539075 h 3221116"/>
                <a:gd name="connsiteX35" fmla="*/ 489947 w 3221102"/>
                <a:gd name="connsiteY35" fmla="*/ 453774 h 3221116"/>
                <a:gd name="connsiteX36" fmla="*/ 1651152 w 3221102"/>
                <a:gd name="connsiteY36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221102"/>
                <a:gd name="connsiteY0" fmla="*/ 2175617 h 3221116"/>
                <a:gd name="connsiteX1" fmla="*/ 2658205 w 3221102"/>
                <a:gd name="connsiteY1" fmla="*/ 2178566 h 3221116"/>
                <a:gd name="connsiteX2" fmla="*/ 2664630 w 3221102"/>
                <a:gd name="connsiteY2" fmla="*/ 2175617 h 3221116"/>
                <a:gd name="connsiteX3" fmla="*/ 1477043 w 3221102"/>
                <a:gd name="connsiteY3" fmla="*/ 1144372 h 3221116"/>
                <a:gd name="connsiteX4" fmla="*/ 1409070 w 3221102"/>
                <a:gd name="connsiteY4" fmla="*/ 1159393 h 3221116"/>
                <a:gd name="connsiteX5" fmla="*/ 1152384 w 3221102"/>
                <a:gd name="connsiteY5" fmla="*/ 1703728 h 3221116"/>
                <a:gd name="connsiteX6" fmla="*/ 1514013 w 3221102"/>
                <a:gd name="connsiteY6" fmla="*/ 2152290 h 3221116"/>
                <a:gd name="connsiteX7" fmla="*/ 1850815 w 3221102"/>
                <a:gd name="connsiteY7" fmla="*/ 1654259 h 3221116"/>
                <a:gd name="connsiteX8" fmla="*/ 1830467 w 3221102"/>
                <a:gd name="connsiteY8" fmla="*/ 1515986 h 3221116"/>
                <a:gd name="connsiteX9" fmla="*/ 1477043 w 3221102"/>
                <a:gd name="connsiteY9" fmla="*/ 1144372 h 3221116"/>
                <a:gd name="connsiteX10" fmla="*/ 1651152 w 3221102"/>
                <a:gd name="connsiteY10" fmla="*/ 501 h 3221116"/>
                <a:gd name="connsiteX11" fmla="*/ 2580395 w 3221102"/>
                <a:gd name="connsiteY11" fmla="*/ 324821 h 3221116"/>
                <a:gd name="connsiteX12" fmla="*/ 3030464 w 3221102"/>
                <a:gd name="connsiteY12" fmla="*/ 2370314 h 3221116"/>
                <a:gd name="connsiteX13" fmla="*/ 2585849 w 3221102"/>
                <a:gd name="connsiteY13" fmla="*/ 2588887 h 3221116"/>
                <a:gd name="connsiteX14" fmla="*/ 1973374 w 3221102"/>
                <a:gd name="connsiteY14" fmla="*/ 2195096 h 3221116"/>
                <a:gd name="connsiteX15" fmla="*/ 1390827 w 3221102"/>
                <a:gd name="connsiteY15" fmla="*/ 2527630 h 3221116"/>
                <a:gd name="connsiteX16" fmla="*/ 783896 w 3221102"/>
                <a:gd name="connsiteY16" fmla="*/ 1665044 h 3221116"/>
                <a:gd name="connsiteX17" fmla="*/ 1268509 w 3221102"/>
                <a:gd name="connsiteY17" fmla="*/ 819983 h 3221116"/>
                <a:gd name="connsiteX18" fmla="*/ 1328805 w 3221102"/>
                <a:gd name="connsiteY18" fmla="*/ 807930 h 3221116"/>
                <a:gd name="connsiteX19" fmla="*/ 1390827 w 3221102"/>
                <a:gd name="connsiteY19" fmla="*/ 802457 h 3221116"/>
                <a:gd name="connsiteX20" fmla="*/ 1462242 w 3221102"/>
                <a:gd name="connsiteY20" fmla="*/ 801708 h 3221116"/>
                <a:gd name="connsiteX21" fmla="*/ 1956122 w 3221102"/>
                <a:gd name="connsiteY21" fmla="*/ 1110076 h 3221116"/>
                <a:gd name="connsiteX22" fmla="*/ 1973374 w 3221102"/>
                <a:gd name="connsiteY22" fmla="*/ 875315 h 3221116"/>
                <a:gd name="connsiteX23" fmla="*/ 2333414 w 3221102"/>
                <a:gd name="connsiteY23" fmla="*/ 875315 h 3221116"/>
                <a:gd name="connsiteX24" fmla="*/ 2324788 w 3221102"/>
                <a:gd name="connsiteY24" fmla="*/ 2054049 h 3221116"/>
                <a:gd name="connsiteX25" fmla="*/ 2661746 w 3221102"/>
                <a:gd name="connsiteY25" fmla="*/ 2179658 h 3221116"/>
                <a:gd name="connsiteX26" fmla="*/ 2691046 w 3221102"/>
                <a:gd name="connsiteY26" fmla="*/ 2188689 h 3221116"/>
                <a:gd name="connsiteX27" fmla="*/ 2667011 w 3221102"/>
                <a:gd name="connsiteY27" fmla="*/ 2175828 h 3221116"/>
                <a:gd name="connsiteX28" fmla="*/ 2332141 w 3221102"/>
                <a:gd name="connsiteY28" fmla="*/ 653899 h 3221116"/>
                <a:gd name="connsiteX29" fmla="*/ 776764 w 3221102"/>
                <a:gd name="connsiteY29" fmla="*/ 749845 h 3221116"/>
                <a:gd name="connsiteX30" fmla="*/ 631487 w 3221102"/>
                <a:gd name="connsiteY30" fmla="*/ 2301392 h 3221116"/>
                <a:gd name="connsiteX31" fmla="*/ 2142017 w 3221102"/>
                <a:gd name="connsiteY31" fmla="*/ 2684410 h 3221116"/>
                <a:gd name="connsiteX32" fmla="*/ 2324866 w 3221102"/>
                <a:gd name="connsiteY32" fmla="*/ 3053856 h 3221116"/>
                <a:gd name="connsiteX33" fmla="*/ 294693 w 3221102"/>
                <a:gd name="connsiteY33" fmla="*/ 2539075 h 3221116"/>
                <a:gd name="connsiteX34" fmla="*/ 489947 w 3221102"/>
                <a:gd name="connsiteY34" fmla="*/ 453774 h 3221116"/>
                <a:gd name="connsiteX35" fmla="*/ 1651152 w 3221102"/>
                <a:gd name="connsiteY35" fmla="*/ 501 h 3221116"/>
                <a:gd name="connsiteX0" fmla="*/ 2664630 w 3151233"/>
                <a:gd name="connsiteY0" fmla="*/ 2175617 h 3221116"/>
                <a:gd name="connsiteX1" fmla="*/ 2658205 w 3151233"/>
                <a:gd name="connsiteY1" fmla="*/ 2178566 h 3221116"/>
                <a:gd name="connsiteX2" fmla="*/ 2664630 w 3151233"/>
                <a:gd name="connsiteY2" fmla="*/ 2175617 h 3221116"/>
                <a:gd name="connsiteX3" fmla="*/ 1477043 w 3151233"/>
                <a:gd name="connsiteY3" fmla="*/ 1144372 h 3221116"/>
                <a:gd name="connsiteX4" fmla="*/ 1409070 w 3151233"/>
                <a:gd name="connsiteY4" fmla="*/ 1159393 h 3221116"/>
                <a:gd name="connsiteX5" fmla="*/ 1152384 w 3151233"/>
                <a:gd name="connsiteY5" fmla="*/ 1703728 h 3221116"/>
                <a:gd name="connsiteX6" fmla="*/ 1514013 w 3151233"/>
                <a:gd name="connsiteY6" fmla="*/ 2152290 h 3221116"/>
                <a:gd name="connsiteX7" fmla="*/ 1850815 w 3151233"/>
                <a:gd name="connsiteY7" fmla="*/ 1654259 h 3221116"/>
                <a:gd name="connsiteX8" fmla="*/ 1830467 w 3151233"/>
                <a:gd name="connsiteY8" fmla="*/ 1515986 h 3221116"/>
                <a:gd name="connsiteX9" fmla="*/ 1477043 w 3151233"/>
                <a:gd name="connsiteY9" fmla="*/ 1144372 h 3221116"/>
                <a:gd name="connsiteX10" fmla="*/ 1651152 w 3151233"/>
                <a:gd name="connsiteY10" fmla="*/ 501 h 3221116"/>
                <a:gd name="connsiteX11" fmla="*/ 2580395 w 3151233"/>
                <a:gd name="connsiteY11" fmla="*/ 324821 h 3221116"/>
                <a:gd name="connsiteX12" fmla="*/ 3030464 w 3151233"/>
                <a:gd name="connsiteY12" fmla="*/ 2249544 h 3221116"/>
                <a:gd name="connsiteX13" fmla="*/ 2585849 w 3151233"/>
                <a:gd name="connsiteY13" fmla="*/ 2588887 h 3221116"/>
                <a:gd name="connsiteX14" fmla="*/ 1973374 w 3151233"/>
                <a:gd name="connsiteY14" fmla="*/ 2195096 h 3221116"/>
                <a:gd name="connsiteX15" fmla="*/ 1390827 w 3151233"/>
                <a:gd name="connsiteY15" fmla="*/ 2527630 h 3221116"/>
                <a:gd name="connsiteX16" fmla="*/ 783896 w 3151233"/>
                <a:gd name="connsiteY16" fmla="*/ 1665044 h 3221116"/>
                <a:gd name="connsiteX17" fmla="*/ 1268509 w 3151233"/>
                <a:gd name="connsiteY17" fmla="*/ 819983 h 3221116"/>
                <a:gd name="connsiteX18" fmla="*/ 1328805 w 3151233"/>
                <a:gd name="connsiteY18" fmla="*/ 807930 h 3221116"/>
                <a:gd name="connsiteX19" fmla="*/ 1390827 w 3151233"/>
                <a:gd name="connsiteY19" fmla="*/ 802457 h 3221116"/>
                <a:gd name="connsiteX20" fmla="*/ 1462242 w 3151233"/>
                <a:gd name="connsiteY20" fmla="*/ 801708 h 3221116"/>
                <a:gd name="connsiteX21" fmla="*/ 1956122 w 3151233"/>
                <a:gd name="connsiteY21" fmla="*/ 1110076 h 3221116"/>
                <a:gd name="connsiteX22" fmla="*/ 1973374 w 3151233"/>
                <a:gd name="connsiteY22" fmla="*/ 875315 h 3221116"/>
                <a:gd name="connsiteX23" fmla="*/ 2333414 w 3151233"/>
                <a:gd name="connsiteY23" fmla="*/ 875315 h 3221116"/>
                <a:gd name="connsiteX24" fmla="*/ 2324788 w 3151233"/>
                <a:gd name="connsiteY24" fmla="*/ 2054049 h 3221116"/>
                <a:gd name="connsiteX25" fmla="*/ 2661746 w 3151233"/>
                <a:gd name="connsiteY25" fmla="*/ 2179658 h 3221116"/>
                <a:gd name="connsiteX26" fmla="*/ 2691046 w 3151233"/>
                <a:gd name="connsiteY26" fmla="*/ 2188689 h 3221116"/>
                <a:gd name="connsiteX27" fmla="*/ 2667011 w 3151233"/>
                <a:gd name="connsiteY27" fmla="*/ 2175828 h 3221116"/>
                <a:gd name="connsiteX28" fmla="*/ 2332141 w 3151233"/>
                <a:gd name="connsiteY28" fmla="*/ 653899 h 3221116"/>
                <a:gd name="connsiteX29" fmla="*/ 776764 w 3151233"/>
                <a:gd name="connsiteY29" fmla="*/ 749845 h 3221116"/>
                <a:gd name="connsiteX30" fmla="*/ 631487 w 3151233"/>
                <a:gd name="connsiteY30" fmla="*/ 2301392 h 3221116"/>
                <a:gd name="connsiteX31" fmla="*/ 2142017 w 3151233"/>
                <a:gd name="connsiteY31" fmla="*/ 2684410 h 3221116"/>
                <a:gd name="connsiteX32" fmla="*/ 2324866 w 3151233"/>
                <a:gd name="connsiteY32" fmla="*/ 3053856 h 3221116"/>
                <a:gd name="connsiteX33" fmla="*/ 294693 w 3151233"/>
                <a:gd name="connsiteY33" fmla="*/ 2539075 h 3221116"/>
                <a:gd name="connsiteX34" fmla="*/ 489947 w 3151233"/>
                <a:gd name="connsiteY34" fmla="*/ 453774 h 3221116"/>
                <a:gd name="connsiteX35" fmla="*/ 1651152 w 3151233"/>
                <a:gd name="connsiteY35" fmla="*/ 501 h 3221116"/>
                <a:gd name="connsiteX0" fmla="*/ 2664630 w 3161851"/>
                <a:gd name="connsiteY0" fmla="*/ 2175617 h 3221116"/>
                <a:gd name="connsiteX1" fmla="*/ 2658205 w 3161851"/>
                <a:gd name="connsiteY1" fmla="*/ 2178566 h 3221116"/>
                <a:gd name="connsiteX2" fmla="*/ 2664630 w 3161851"/>
                <a:gd name="connsiteY2" fmla="*/ 2175617 h 3221116"/>
                <a:gd name="connsiteX3" fmla="*/ 1477043 w 3161851"/>
                <a:gd name="connsiteY3" fmla="*/ 1144372 h 3221116"/>
                <a:gd name="connsiteX4" fmla="*/ 1409070 w 3161851"/>
                <a:gd name="connsiteY4" fmla="*/ 1159393 h 3221116"/>
                <a:gd name="connsiteX5" fmla="*/ 1152384 w 3161851"/>
                <a:gd name="connsiteY5" fmla="*/ 1703728 h 3221116"/>
                <a:gd name="connsiteX6" fmla="*/ 1514013 w 3161851"/>
                <a:gd name="connsiteY6" fmla="*/ 2152290 h 3221116"/>
                <a:gd name="connsiteX7" fmla="*/ 1850815 w 3161851"/>
                <a:gd name="connsiteY7" fmla="*/ 1654259 h 3221116"/>
                <a:gd name="connsiteX8" fmla="*/ 1830467 w 3161851"/>
                <a:gd name="connsiteY8" fmla="*/ 1515986 h 3221116"/>
                <a:gd name="connsiteX9" fmla="*/ 1477043 w 3161851"/>
                <a:gd name="connsiteY9" fmla="*/ 1144372 h 3221116"/>
                <a:gd name="connsiteX10" fmla="*/ 1651152 w 3161851"/>
                <a:gd name="connsiteY10" fmla="*/ 501 h 3221116"/>
                <a:gd name="connsiteX11" fmla="*/ 2580395 w 3161851"/>
                <a:gd name="connsiteY11" fmla="*/ 324821 h 3221116"/>
                <a:gd name="connsiteX12" fmla="*/ 3030464 w 3161851"/>
                <a:gd name="connsiteY12" fmla="*/ 2249544 h 3221116"/>
                <a:gd name="connsiteX13" fmla="*/ 2585849 w 3161851"/>
                <a:gd name="connsiteY13" fmla="*/ 2588887 h 3221116"/>
                <a:gd name="connsiteX14" fmla="*/ 1973374 w 3161851"/>
                <a:gd name="connsiteY14" fmla="*/ 2195096 h 3221116"/>
                <a:gd name="connsiteX15" fmla="*/ 1390827 w 3161851"/>
                <a:gd name="connsiteY15" fmla="*/ 2527630 h 3221116"/>
                <a:gd name="connsiteX16" fmla="*/ 783896 w 3161851"/>
                <a:gd name="connsiteY16" fmla="*/ 1665044 h 3221116"/>
                <a:gd name="connsiteX17" fmla="*/ 1268509 w 3161851"/>
                <a:gd name="connsiteY17" fmla="*/ 819983 h 3221116"/>
                <a:gd name="connsiteX18" fmla="*/ 1328805 w 3161851"/>
                <a:gd name="connsiteY18" fmla="*/ 807930 h 3221116"/>
                <a:gd name="connsiteX19" fmla="*/ 1390827 w 3161851"/>
                <a:gd name="connsiteY19" fmla="*/ 802457 h 3221116"/>
                <a:gd name="connsiteX20" fmla="*/ 1462242 w 3161851"/>
                <a:gd name="connsiteY20" fmla="*/ 801708 h 3221116"/>
                <a:gd name="connsiteX21" fmla="*/ 1956122 w 3161851"/>
                <a:gd name="connsiteY21" fmla="*/ 1110076 h 3221116"/>
                <a:gd name="connsiteX22" fmla="*/ 1973374 w 3161851"/>
                <a:gd name="connsiteY22" fmla="*/ 875315 h 3221116"/>
                <a:gd name="connsiteX23" fmla="*/ 2333414 w 3161851"/>
                <a:gd name="connsiteY23" fmla="*/ 875315 h 3221116"/>
                <a:gd name="connsiteX24" fmla="*/ 2324788 w 3161851"/>
                <a:gd name="connsiteY24" fmla="*/ 2054049 h 3221116"/>
                <a:gd name="connsiteX25" fmla="*/ 2661746 w 3161851"/>
                <a:gd name="connsiteY25" fmla="*/ 2179658 h 3221116"/>
                <a:gd name="connsiteX26" fmla="*/ 2691046 w 3161851"/>
                <a:gd name="connsiteY26" fmla="*/ 2188689 h 3221116"/>
                <a:gd name="connsiteX27" fmla="*/ 2667011 w 3161851"/>
                <a:gd name="connsiteY27" fmla="*/ 2175828 h 3221116"/>
                <a:gd name="connsiteX28" fmla="*/ 2332141 w 3161851"/>
                <a:gd name="connsiteY28" fmla="*/ 653899 h 3221116"/>
                <a:gd name="connsiteX29" fmla="*/ 776764 w 3161851"/>
                <a:gd name="connsiteY29" fmla="*/ 749845 h 3221116"/>
                <a:gd name="connsiteX30" fmla="*/ 631487 w 3161851"/>
                <a:gd name="connsiteY30" fmla="*/ 2301392 h 3221116"/>
                <a:gd name="connsiteX31" fmla="*/ 2142017 w 3161851"/>
                <a:gd name="connsiteY31" fmla="*/ 2684410 h 3221116"/>
                <a:gd name="connsiteX32" fmla="*/ 2324866 w 3161851"/>
                <a:gd name="connsiteY32" fmla="*/ 3053856 h 3221116"/>
                <a:gd name="connsiteX33" fmla="*/ 294693 w 3161851"/>
                <a:gd name="connsiteY33" fmla="*/ 2539075 h 3221116"/>
                <a:gd name="connsiteX34" fmla="*/ 489947 w 3161851"/>
                <a:gd name="connsiteY34" fmla="*/ 453774 h 3221116"/>
                <a:gd name="connsiteX35" fmla="*/ 1651152 w 3161851"/>
                <a:gd name="connsiteY35" fmla="*/ 501 h 3221116"/>
                <a:gd name="connsiteX0" fmla="*/ 2664630 w 3182629"/>
                <a:gd name="connsiteY0" fmla="*/ 2175617 h 3221116"/>
                <a:gd name="connsiteX1" fmla="*/ 2658205 w 3182629"/>
                <a:gd name="connsiteY1" fmla="*/ 2178566 h 3221116"/>
                <a:gd name="connsiteX2" fmla="*/ 2664630 w 3182629"/>
                <a:gd name="connsiteY2" fmla="*/ 2175617 h 3221116"/>
                <a:gd name="connsiteX3" fmla="*/ 1477043 w 3182629"/>
                <a:gd name="connsiteY3" fmla="*/ 1144372 h 3221116"/>
                <a:gd name="connsiteX4" fmla="*/ 1409070 w 3182629"/>
                <a:gd name="connsiteY4" fmla="*/ 1159393 h 3221116"/>
                <a:gd name="connsiteX5" fmla="*/ 1152384 w 3182629"/>
                <a:gd name="connsiteY5" fmla="*/ 1703728 h 3221116"/>
                <a:gd name="connsiteX6" fmla="*/ 1514013 w 3182629"/>
                <a:gd name="connsiteY6" fmla="*/ 2152290 h 3221116"/>
                <a:gd name="connsiteX7" fmla="*/ 1850815 w 3182629"/>
                <a:gd name="connsiteY7" fmla="*/ 1654259 h 3221116"/>
                <a:gd name="connsiteX8" fmla="*/ 1830467 w 3182629"/>
                <a:gd name="connsiteY8" fmla="*/ 1515986 h 3221116"/>
                <a:gd name="connsiteX9" fmla="*/ 1477043 w 3182629"/>
                <a:gd name="connsiteY9" fmla="*/ 1144372 h 3221116"/>
                <a:gd name="connsiteX10" fmla="*/ 1651152 w 3182629"/>
                <a:gd name="connsiteY10" fmla="*/ 501 h 3221116"/>
                <a:gd name="connsiteX11" fmla="*/ 2580395 w 3182629"/>
                <a:gd name="connsiteY11" fmla="*/ 324821 h 3221116"/>
                <a:gd name="connsiteX12" fmla="*/ 3030464 w 3182629"/>
                <a:gd name="connsiteY12" fmla="*/ 2249544 h 3221116"/>
                <a:gd name="connsiteX13" fmla="*/ 2585849 w 3182629"/>
                <a:gd name="connsiteY13" fmla="*/ 2588887 h 3221116"/>
                <a:gd name="connsiteX14" fmla="*/ 1973374 w 3182629"/>
                <a:gd name="connsiteY14" fmla="*/ 2195096 h 3221116"/>
                <a:gd name="connsiteX15" fmla="*/ 1390827 w 3182629"/>
                <a:gd name="connsiteY15" fmla="*/ 2527630 h 3221116"/>
                <a:gd name="connsiteX16" fmla="*/ 783896 w 3182629"/>
                <a:gd name="connsiteY16" fmla="*/ 1665044 h 3221116"/>
                <a:gd name="connsiteX17" fmla="*/ 1268509 w 3182629"/>
                <a:gd name="connsiteY17" fmla="*/ 819983 h 3221116"/>
                <a:gd name="connsiteX18" fmla="*/ 1328805 w 3182629"/>
                <a:gd name="connsiteY18" fmla="*/ 807930 h 3221116"/>
                <a:gd name="connsiteX19" fmla="*/ 1390827 w 3182629"/>
                <a:gd name="connsiteY19" fmla="*/ 802457 h 3221116"/>
                <a:gd name="connsiteX20" fmla="*/ 1462242 w 3182629"/>
                <a:gd name="connsiteY20" fmla="*/ 801708 h 3221116"/>
                <a:gd name="connsiteX21" fmla="*/ 1956122 w 3182629"/>
                <a:gd name="connsiteY21" fmla="*/ 1110076 h 3221116"/>
                <a:gd name="connsiteX22" fmla="*/ 1973374 w 3182629"/>
                <a:gd name="connsiteY22" fmla="*/ 875315 h 3221116"/>
                <a:gd name="connsiteX23" fmla="*/ 2333414 w 3182629"/>
                <a:gd name="connsiteY23" fmla="*/ 875315 h 3221116"/>
                <a:gd name="connsiteX24" fmla="*/ 2324788 w 3182629"/>
                <a:gd name="connsiteY24" fmla="*/ 2054049 h 3221116"/>
                <a:gd name="connsiteX25" fmla="*/ 2661746 w 3182629"/>
                <a:gd name="connsiteY25" fmla="*/ 2179658 h 3221116"/>
                <a:gd name="connsiteX26" fmla="*/ 2691046 w 3182629"/>
                <a:gd name="connsiteY26" fmla="*/ 2188689 h 3221116"/>
                <a:gd name="connsiteX27" fmla="*/ 2667011 w 3182629"/>
                <a:gd name="connsiteY27" fmla="*/ 2175828 h 3221116"/>
                <a:gd name="connsiteX28" fmla="*/ 2332141 w 3182629"/>
                <a:gd name="connsiteY28" fmla="*/ 653899 h 3221116"/>
                <a:gd name="connsiteX29" fmla="*/ 776764 w 3182629"/>
                <a:gd name="connsiteY29" fmla="*/ 749845 h 3221116"/>
                <a:gd name="connsiteX30" fmla="*/ 631487 w 3182629"/>
                <a:gd name="connsiteY30" fmla="*/ 2301392 h 3221116"/>
                <a:gd name="connsiteX31" fmla="*/ 2142017 w 3182629"/>
                <a:gd name="connsiteY31" fmla="*/ 2684410 h 3221116"/>
                <a:gd name="connsiteX32" fmla="*/ 2324866 w 3182629"/>
                <a:gd name="connsiteY32" fmla="*/ 3053856 h 3221116"/>
                <a:gd name="connsiteX33" fmla="*/ 294693 w 3182629"/>
                <a:gd name="connsiteY33" fmla="*/ 2539075 h 3221116"/>
                <a:gd name="connsiteX34" fmla="*/ 489947 w 3182629"/>
                <a:gd name="connsiteY34" fmla="*/ 453774 h 3221116"/>
                <a:gd name="connsiteX35" fmla="*/ 1651152 w 3182629"/>
                <a:gd name="connsiteY35" fmla="*/ 501 h 3221116"/>
                <a:gd name="connsiteX0" fmla="*/ 2664630 w 3189723"/>
                <a:gd name="connsiteY0" fmla="*/ 2175617 h 3221116"/>
                <a:gd name="connsiteX1" fmla="*/ 2658205 w 3189723"/>
                <a:gd name="connsiteY1" fmla="*/ 2178566 h 3221116"/>
                <a:gd name="connsiteX2" fmla="*/ 2664630 w 3189723"/>
                <a:gd name="connsiteY2" fmla="*/ 2175617 h 3221116"/>
                <a:gd name="connsiteX3" fmla="*/ 1477043 w 3189723"/>
                <a:gd name="connsiteY3" fmla="*/ 1144372 h 3221116"/>
                <a:gd name="connsiteX4" fmla="*/ 1409070 w 3189723"/>
                <a:gd name="connsiteY4" fmla="*/ 1159393 h 3221116"/>
                <a:gd name="connsiteX5" fmla="*/ 1152384 w 3189723"/>
                <a:gd name="connsiteY5" fmla="*/ 1703728 h 3221116"/>
                <a:gd name="connsiteX6" fmla="*/ 1514013 w 3189723"/>
                <a:gd name="connsiteY6" fmla="*/ 2152290 h 3221116"/>
                <a:gd name="connsiteX7" fmla="*/ 1850815 w 3189723"/>
                <a:gd name="connsiteY7" fmla="*/ 1654259 h 3221116"/>
                <a:gd name="connsiteX8" fmla="*/ 1830467 w 3189723"/>
                <a:gd name="connsiteY8" fmla="*/ 1515986 h 3221116"/>
                <a:gd name="connsiteX9" fmla="*/ 1477043 w 3189723"/>
                <a:gd name="connsiteY9" fmla="*/ 1144372 h 3221116"/>
                <a:gd name="connsiteX10" fmla="*/ 1651152 w 3189723"/>
                <a:gd name="connsiteY10" fmla="*/ 501 h 3221116"/>
                <a:gd name="connsiteX11" fmla="*/ 2580395 w 3189723"/>
                <a:gd name="connsiteY11" fmla="*/ 324821 h 3221116"/>
                <a:gd name="connsiteX12" fmla="*/ 3030464 w 3189723"/>
                <a:gd name="connsiteY12" fmla="*/ 2249544 h 3221116"/>
                <a:gd name="connsiteX13" fmla="*/ 2585849 w 3189723"/>
                <a:gd name="connsiteY13" fmla="*/ 2588887 h 3221116"/>
                <a:gd name="connsiteX14" fmla="*/ 1973374 w 3189723"/>
                <a:gd name="connsiteY14" fmla="*/ 2195096 h 3221116"/>
                <a:gd name="connsiteX15" fmla="*/ 1390827 w 3189723"/>
                <a:gd name="connsiteY15" fmla="*/ 2527630 h 3221116"/>
                <a:gd name="connsiteX16" fmla="*/ 783896 w 3189723"/>
                <a:gd name="connsiteY16" fmla="*/ 1665044 h 3221116"/>
                <a:gd name="connsiteX17" fmla="*/ 1268509 w 3189723"/>
                <a:gd name="connsiteY17" fmla="*/ 819983 h 3221116"/>
                <a:gd name="connsiteX18" fmla="*/ 1328805 w 3189723"/>
                <a:gd name="connsiteY18" fmla="*/ 807930 h 3221116"/>
                <a:gd name="connsiteX19" fmla="*/ 1390827 w 3189723"/>
                <a:gd name="connsiteY19" fmla="*/ 802457 h 3221116"/>
                <a:gd name="connsiteX20" fmla="*/ 1462242 w 3189723"/>
                <a:gd name="connsiteY20" fmla="*/ 801708 h 3221116"/>
                <a:gd name="connsiteX21" fmla="*/ 1956122 w 3189723"/>
                <a:gd name="connsiteY21" fmla="*/ 1110076 h 3221116"/>
                <a:gd name="connsiteX22" fmla="*/ 1973374 w 3189723"/>
                <a:gd name="connsiteY22" fmla="*/ 875315 h 3221116"/>
                <a:gd name="connsiteX23" fmla="*/ 2333414 w 3189723"/>
                <a:gd name="connsiteY23" fmla="*/ 875315 h 3221116"/>
                <a:gd name="connsiteX24" fmla="*/ 2324788 w 3189723"/>
                <a:gd name="connsiteY24" fmla="*/ 2054049 h 3221116"/>
                <a:gd name="connsiteX25" fmla="*/ 2661746 w 3189723"/>
                <a:gd name="connsiteY25" fmla="*/ 2179658 h 3221116"/>
                <a:gd name="connsiteX26" fmla="*/ 2691046 w 3189723"/>
                <a:gd name="connsiteY26" fmla="*/ 2188689 h 3221116"/>
                <a:gd name="connsiteX27" fmla="*/ 2667011 w 3189723"/>
                <a:gd name="connsiteY27" fmla="*/ 2175828 h 3221116"/>
                <a:gd name="connsiteX28" fmla="*/ 2332141 w 3189723"/>
                <a:gd name="connsiteY28" fmla="*/ 653899 h 3221116"/>
                <a:gd name="connsiteX29" fmla="*/ 776764 w 3189723"/>
                <a:gd name="connsiteY29" fmla="*/ 749845 h 3221116"/>
                <a:gd name="connsiteX30" fmla="*/ 631487 w 3189723"/>
                <a:gd name="connsiteY30" fmla="*/ 2301392 h 3221116"/>
                <a:gd name="connsiteX31" fmla="*/ 2142017 w 3189723"/>
                <a:gd name="connsiteY31" fmla="*/ 2684410 h 3221116"/>
                <a:gd name="connsiteX32" fmla="*/ 2324866 w 3189723"/>
                <a:gd name="connsiteY32" fmla="*/ 3053856 h 3221116"/>
                <a:gd name="connsiteX33" fmla="*/ 294693 w 3189723"/>
                <a:gd name="connsiteY33" fmla="*/ 2539075 h 3221116"/>
                <a:gd name="connsiteX34" fmla="*/ 489947 w 3189723"/>
                <a:gd name="connsiteY34" fmla="*/ 453774 h 3221116"/>
                <a:gd name="connsiteX35" fmla="*/ 1651152 w 3189723"/>
                <a:gd name="connsiteY35" fmla="*/ 501 h 3221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189723" h="3221116">
                  <a:moveTo>
                    <a:pt x="2664630" y="2175617"/>
                  </a:moveTo>
                  <a:lnTo>
                    <a:pt x="2658205" y="2178566"/>
                  </a:lnTo>
                  <a:cubicBezTo>
                    <a:pt x="2662222" y="2175972"/>
                    <a:pt x="2664284" y="2175096"/>
                    <a:pt x="2664630" y="2175617"/>
                  </a:cubicBezTo>
                  <a:close/>
                  <a:moveTo>
                    <a:pt x="1477043" y="1144372"/>
                  </a:moveTo>
                  <a:lnTo>
                    <a:pt x="1409070" y="1159393"/>
                  </a:lnTo>
                  <a:cubicBezTo>
                    <a:pt x="1167974" y="1216277"/>
                    <a:pt x="1134894" y="1538245"/>
                    <a:pt x="1152384" y="1703728"/>
                  </a:cubicBezTo>
                  <a:cubicBezTo>
                    <a:pt x="1169874" y="1869211"/>
                    <a:pt x="1272747" y="2156947"/>
                    <a:pt x="1514013" y="2152290"/>
                  </a:cubicBezTo>
                  <a:cubicBezTo>
                    <a:pt x="1680659" y="2149073"/>
                    <a:pt x="1865876" y="1940767"/>
                    <a:pt x="1850815" y="1654259"/>
                  </a:cubicBezTo>
                  <a:cubicBezTo>
                    <a:pt x="1844015" y="1608142"/>
                    <a:pt x="1837162" y="1561942"/>
                    <a:pt x="1830467" y="1515986"/>
                  </a:cubicBezTo>
                  <a:cubicBezTo>
                    <a:pt x="1779361" y="1292438"/>
                    <a:pt x="1635542" y="1134285"/>
                    <a:pt x="1477043" y="1144372"/>
                  </a:cubicBezTo>
                  <a:close/>
                  <a:moveTo>
                    <a:pt x="1651152" y="501"/>
                  </a:moveTo>
                  <a:cubicBezTo>
                    <a:pt x="1977584" y="8635"/>
                    <a:pt x="2235425" y="52153"/>
                    <a:pt x="2580395" y="324821"/>
                  </a:cubicBezTo>
                  <a:cubicBezTo>
                    <a:pt x="3000061" y="656529"/>
                    <a:pt x="3430704" y="1549940"/>
                    <a:pt x="3030464" y="2249544"/>
                  </a:cubicBezTo>
                  <a:cubicBezTo>
                    <a:pt x="2882259" y="2451798"/>
                    <a:pt x="2785813" y="2507403"/>
                    <a:pt x="2585849" y="2588887"/>
                  </a:cubicBezTo>
                  <a:cubicBezTo>
                    <a:pt x="2194785" y="2615774"/>
                    <a:pt x="1984876" y="2478759"/>
                    <a:pt x="1973374" y="2195096"/>
                  </a:cubicBezTo>
                  <a:cubicBezTo>
                    <a:pt x="1841986" y="2496540"/>
                    <a:pt x="1610941" y="2555551"/>
                    <a:pt x="1390827" y="2527630"/>
                  </a:cubicBezTo>
                  <a:cubicBezTo>
                    <a:pt x="1131071" y="2494680"/>
                    <a:pt x="853863" y="2136270"/>
                    <a:pt x="783896" y="1665044"/>
                  </a:cubicBezTo>
                  <a:cubicBezTo>
                    <a:pt x="715204" y="1202409"/>
                    <a:pt x="991941" y="900416"/>
                    <a:pt x="1268509" y="819983"/>
                  </a:cubicBezTo>
                  <a:cubicBezTo>
                    <a:pt x="1288264" y="814237"/>
                    <a:pt x="1308391" y="810536"/>
                    <a:pt x="1328805" y="807930"/>
                  </a:cubicBezTo>
                  <a:cubicBezTo>
                    <a:pt x="1349219" y="805325"/>
                    <a:pt x="1369921" y="803817"/>
                    <a:pt x="1390827" y="802457"/>
                  </a:cubicBezTo>
                  <a:cubicBezTo>
                    <a:pt x="1416795" y="800769"/>
                    <a:pt x="1355770" y="788713"/>
                    <a:pt x="1462242" y="801708"/>
                  </a:cubicBezTo>
                  <a:cubicBezTo>
                    <a:pt x="1599590" y="818472"/>
                    <a:pt x="1776043" y="890774"/>
                    <a:pt x="1956122" y="1110076"/>
                  </a:cubicBezTo>
                  <a:lnTo>
                    <a:pt x="1973374" y="875315"/>
                  </a:lnTo>
                  <a:lnTo>
                    <a:pt x="2333414" y="875315"/>
                  </a:lnTo>
                  <a:cubicBezTo>
                    <a:pt x="2330539" y="1325736"/>
                    <a:pt x="2327663" y="1603628"/>
                    <a:pt x="2324788" y="2054049"/>
                  </a:cubicBezTo>
                  <a:cubicBezTo>
                    <a:pt x="2290850" y="2479718"/>
                    <a:pt x="2627788" y="2217580"/>
                    <a:pt x="2661746" y="2179658"/>
                  </a:cubicBezTo>
                  <a:lnTo>
                    <a:pt x="2691046" y="2188689"/>
                  </a:lnTo>
                  <a:lnTo>
                    <a:pt x="2667011" y="2175828"/>
                  </a:lnTo>
                  <a:cubicBezTo>
                    <a:pt x="2945550" y="1655295"/>
                    <a:pt x="2803444" y="1009445"/>
                    <a:pt x="2332141" y="653899"/>
                  </a:cubicBezTo>
                  <a:cubicBezTo>
                    <a:pt x="1860838" y="298353"/>
                    <a:pt x="1200794" y="339069"/>
                    <a:pt x="776764" y="749845"/>
                  </a:cubicBezTo>
                  <a:cubicBezTo>
                    <a:pt x="352733" y="1160621"/>
                    <a:pt x="291083" y="1819040"/>
                    <a:pt x="631487" y="2301392"/>
                  </a:cubicBezTo>
                  <a:cubicBezTo>
                    <a:pt x="971891" y="2783745"/>
                    <a:pt x="1612904" y="2946283"/>
                    <a:pt x="2142017" y="2684410"/>
                  </a:cubicBezTo>
                  <a:lnTo>
                    <a:pt x="2324866" y="3053856"/>
                  </a:lnTo>
                  <a:cubicBezTo>
                    <a:pt x="1613730" y="3405817"/>
                    <a:pt x="752200" y="3187363"/>
                    <a:pt x="294693" y="2539075"/>
                  </a:cubicBezTo>
                  <a:cubicBezTo>
                    <a:pt x="-162814" y="1890787"/>
                    <a:pt x="-79956" y="1005863"/>
                    <a:pt x="489947" y="453774"/>
                  </a:cubicBezTo>
                  <a:cubicBezTo>
                    <a:pt x="810518" y="143225"/>
                    <a:pt x="1231454" y="-9956"/>
                    <a:pt x="1651152" y="5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5504919" y="1951716"/>
            <a:ext cx="5950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8121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6260871" y="1518007"/>
            <a:ext cx="5950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2497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6931151" y="1951716"/>
            <a:ext cx="5950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3510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5090573" y="2599789"/>
            <a:ext cx="5950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8404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5506205" y="3701899"/>
            <a:ext cx="5950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2835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6201666" y="4078265"/>
            <a:ext cx="5950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1635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6927792" y="3673379"/>
            <a:ext cx="5950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2101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7428518" y="2627096"/>
            <a:ext cx="4924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144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02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033797"/>
              </p:ext>
            </p:extLst>
          </p:nvPr>
        </p:nvGraphicFramePr>
        <p:xfrm>
          <a:off x="2483768" y="1203598"/>
          <a:ext cx="3888432" cy="32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Используют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bg1"/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Стационарные компьютеры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bg1"/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Мобильные компьютеры (ноутбуки)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0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Учащиеся</a:t>
                      </a:r>
                      <a:endParaRPr lang="ko-KR" altLang="en-US" sz="10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50 %</a:t>
                      </a:r>
                      <a:endParaRPr lang="ko-KR" altLang="en-US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40 %</a:t>
                      </a:r>
                      <a:endParaRPr lang="ko-KR" altLang="en-US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0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Учителя</a:t>
                      </a:r>
                      <a:endParaRPr lang="ko-KR" altLang="en-US" sz="10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36 %</a:t>
                      </a:r>
                      <a:endParaRPr lang="ko-KR" altLang="en-US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48 %</a:t>
                      </a:r>
                      <a:endParaRPr lang="ko-KR" altLang="en-US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0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Административно-управленческий персонал</a:t>
                      </a:r>
                      <a:endParaRPr lang="ko-KR" altLang="en-US" sz="10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9 %</a:t>
                      </a:r>
                      <a:endParaRPr lang="ko-KR" altLang="en-US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8 %</a:t>
                      </a:r>
                      <a:endParaRPr lang="ko-KR" altLang="en-US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0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Используют в иных целях</a:t>
                      </a:r>
                      <a:endParaRPr lang="ko-KR" altLang="en-US" sz="10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11 %</a:t>
                      </a:r>
                      <a:endParaRPr lang="ko-KR" altLang="en-US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2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8 %</a:t>
                      </a:r>
                      <a:endParaRPr lang="ko-KR" altLang="en-US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ru-RU" sz="2400" dirty="0">
                <a:solidFill>
                  <a:schemeClr val="accent1"/>
                </a:solidFill>
              </a:rPr>
              <a:t>Использование компьютеров в </a:t>
            </a:r>
            <a:endParaRPr lang="en-US" sz="2400" dirty="0" smtClean="0">
              <a:solidFill>
                <a:schemeClr val="accent1"/>
              </a:solidFill>
            </a:endParaRPr>
          </a:p>
          <a:p>
            <a:r>
              <a:rPr lang="ru-RU" sz="2400" dirty="0" smtClean="0">
                <a:solidFill>
                  <a:schemeClr val="accent1"/>
                </a:solidFill>
              </a:rPr>
              <a:t>образовательных организациях </a:t>
            </a:r>
            <a:r>
              <a:rPr lang="ru-RU" sz="2400" dirty="0">
                <a:solidFill>
                  <a:schemeClr val="accent1"/>
                </a:solidFill>
              </a:rPr>
              <a:t>Липецкой области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06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582" y="1862880"/>
            <a:ext cx="2767834" cy="1860997"/>
          </a:xfrm>
          <a:prstGeom prst="rect">
            <a:avLst/>
          </a:prstGeom>
          <a:noFill/>
        </p:spPr>
        <p:txBody>
          <a:bodyPr/>
          <a:lstStyle/>
          <a:p>
            <a:r>
              <a:rPr lang="ru-RU" altLang="ko-KR" sz="1400" dirty="0" smtClean="0">
                <a:solidFill>
                  <a:schemeClr val="bg1"/>
                </a:solidFill>
              </a:rPr>
              <a:t>В Липецкой области 858 каналов связи, подключённых к сети Интернет.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426382" y="1536614"/>
            <a:ext cx="4442102" cy="969175"/>
            <a:chOff x="3231543" y="1479227"/>
            <a:chExt cx="2786991" cy="969175"/>
          </a:xfrm>
        </p:grpSpPr>
        <p:sp>
          <p:nvSpPr>
            <p:cNvPr id="10" name="TextBox 9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400" b="1" dirty="0" smtClean="0">
                  <a:solidFill>
                    <a:schemeClr val="accent1"/>
                  </a:solidFill>
                  <a:cs typeface="Arial" pitchFamily="34" charset="0"/>
                </a:rPr>
                <a:t>Проводная сеть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86%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231543" y="1479227"/>
              <a:ext cx="27869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400" b="1" dirty="0" smtClean="0">
                  <a:cs typeface="Arial" pitchFamily="34" charset="0"/>
                </a:rPr>
                <a:t>Использование локальных сетей (доля</a:t>
              </a:r>
              <a:r>
                <a:rPr lang="en-US" altLang="ko-KR" sz="1400" b="1" dirty="0" smtClean="0">
                  <a:cs typeface="Arial" pitchFamily="34" charset="0"/>
                </a:rPr>
                <a:t>, %</a:t>
              </a:r>
              <a:r>
                <a:rPr lang="ru-RU" altLang="ko-KR" sz="1400" b="1" dirty="0" smtClean="0">
                  <a:cs typeface="Arial" pitchFamily="34" charset="0"/>
                </a:rPr>
                <a:t>)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634966" y="2013347"/>
            <a:ext cx="2233520" cy="493983"/>
            <a:chOff x="3233964" y="1954419"/>
            <a:chExt cx="1400520" cy="493983"/>
          </a:xfrm>
        </p:grpSpPr>
        <p:sp>
          <p:nvSpPr>
            <p:cNvPr id="16" name="TextBox 15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400" b="1" dirty="0" smtClean="0">
                  <a:solidFill>
                    <a:schemeClr val="accent1"/>
                  </a:solidFill>
                  <a:cs typeface="Arial" pitchFamily="34" charset="0"/>
                </a:rPr>
                <a:t>Беспроводная сеть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72%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" name="Title 1"/>
          <p:cNvSpPr txBox="1">
            <a:spLocks/>
          </p:cNvSpPr>
          <p:nvPr/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ru-RU" sz="2400" dirty="0">
                <a:solidFill>
                  <a:schemeClr val="accent1"/>
                </a:solidFill>
              </a:rPr>
              <a:t>Использование </a:t>
            </a:r>
            <a:r>
              <a:rPr lang="ru-RU" sz="2400" dirty="0" smtClean="0">
                <a:solidFill>
                  <a:schemeClr val="accent1"/>
                </a:solidFill>
              </a:rPr>
              <a:t>каналов связи </a:t>
            </a:r>
            <a:r>
              <a:rPr lang="ru-RU" sz="2400" dirty="0">
                <a:solidFill>
                  <a:schemeClr val="accent1"/>
                </a:solidFill>
              </a:rPr>
              <a:t>в </a:t>
            </a:r>
            <a:endParaRPr lang="en-US" sz="2400" dirty="0" smtClean="0">
              <a:solidFill>
                <a:schemeClr val="accent1"/>
              </a:solidFill>
            </a:endParaRPr>
          </a:p>
          <a:p>
            <a:r>
              <a:rPr lang="ru-RU" sz="2400" dirty="0" smtClean="0">
                <a:solidFill>
                  <a:schemeClr val="accent1"/>
                </a:solidFill>
              </a:rPr>
              <a:t>образовательных организациях </a:t>
            </a:r>
            <a:r>
              <a:rPr lang="ru-RU" sz="2400" dirty="0">
                <a:solidFill>
                  <a:schemeClr val="accent1"/>
                </a:solidFill>
              </a:rPr>
              <a:t>Липецкой области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392491" y="2641200"/>
            <a:ext cx="4480438" cy="1348944"/>
            <a:chOff x="4390235" y="2331338"/>
            <a:chExt cx="4480438" cy="1348944"/>
          </a:xfrm>
        </p:grpSpPr>
        <p:grpSp>
          <p:nvGrpSpPr>
            <p:cNvPr id="26" name="Group 8"/>
            <p:cNvGrpSpPr/>
            <p:nvPr/>
          </p:nvGrpSpPr>
          <p:grpSpPr>
            <a:xfrm>
              <a:off x="4390235" y="2331338"/>
              <a:ext cx="4475993" cy="1348944"/>
              <a:chOff x="3233965" y="1405694"/>
              <a:chExt cx="2808253" cy="1348944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3233965" y="1954419"/>
                <a:ext cx="14005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altLang="ko-KR" sz="1400" b="1" dirty="0" smtClean="0">
                    <a:solidFill>
                      <a:schemeClr val="accent1"/>
                    </a:solidFill>
                    <a:cs typeface="Arial" pitchFamily="34" charset="0"/>
                  </a:rPr>
                  <a:t>По договору с провайдером</a:t>
                </a:r>
                <a:endParaRPr lang="ko-KR" altLang="en-US" sz="14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238568" y="247763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altLang="ko-KR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57,70 Мбит/с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257649" y="1405694"/>
                <a:ext cx="278456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altLang="ko-KR" sz="1400" b="1" dirty="0" smtClean="0">
                    <a:cs typeface="Arial" pitchFamily="34" charset="0"/>
                  </a:rPr>
                  <a:t>Средняя скорость подключения к сети интернет</a:t>
                </a:r>
                <a:endParaRPr lang="ko-KR" altLang="en-US" sz="1400" b="1" dirty="0">
                  <a:cs typeface="Arial" pitchFamily="34" charset="0"/>
                </a:endParaRPr>
              </a:p>
            </p:txBody>
          </p:sp>
        </p:grpSp>
        <p:grpSp>
          <p:nvGrpSpPr>
            <p:cNvPr id="29" name="Group 14"/>
            <p:cNvGrpSpPr/>
            <p:nvPr/>
          </p:nvGrpSpPr>
          <p:grpSpPr>
            <a:xfrm>
              <a:off x="6622478" y="2989969"/>
              <a:ext cx="2248195" cy="690313"/>
              <a:chOff x="3229361" y="2064325"/>
              <a:chExt cx="1409722" cy="690313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3229361" y="2064325"/>
                <a:ext cx="14005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altLang="ko-KR" sz="1400" b="1" dirty="0" smtClean="0">
                    <a:solidFill>
                      <a:schemeClr val="accent1"/>
                    </a:solidFill>
                    <a:cs typeface="Arial" pitchFamily="34" charset="0"/>
                  </a:rPr>
                  <a:t>Фактическая</a:t>
                </a:r>
                <a:endParaRPr lang="ko-KR" altLang="en-US" sz="14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38564" y="247763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altLang="ko-KR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52,19 Мбит/с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9197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AutoShape 92"/>
          <p:cNvSpPr>
            <a:spLocks noChangeArrowheads="1"/>
          </p:cNvSpPr>
          <p:nvPr/>
        </p:nvSpPr>
        <p:spPr bwMode="auto">
          <a:xfrm flipH="1">
            <a:off x="2195736" y="1546008"/>
            <a:ext cx="758752" cy="601257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altLang="ko-KR" sz="24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42</a:t>
            </a:r>
            <a:r>
              <a:rPr lang="ru-RU" altLang="ko-KR" sz="10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ru-RU" altLang="ko-KR" sz="10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года</a:t>
            </a:r>
            <a:endParaRPr kumimoji="0" lang="ko-KR" altLang="en-US" sz="48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7" name="AutoShape 92"/>
          <p:cNvSpPr>
            <a:spLocks noChangeArrowheads="1"/>
          </p:cNvSpPr>
          <p:nvPr/>
        </p:nvSpPr>
        <p:spPr bwMode="auto">
          <a:xfrm flipH="1">
            <a:off x="2195736" y="2448417"/>
            <a:ext cx="758752" cy="60125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prstDash val="solid"/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altLang="ko-KR" sz="24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13</a:t>
            </a:r>
            <a:r>
              <a:rPr lang="ru-RU" altLang="ko-KR" sz="10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лет</a:t>
            </a:r>
            <a:endParaRPr lang="ko-KR" altLang="en-US" sz="44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8" name="AutoShape 92"/>
          <p:cNvSpPr>
            <a:spLocks noChangeArrowheads="1"/>
          </p:cNvSpPr>
          <p:nvPr/>
        </p:nvSpPr>
        <p:spPr bwMode="auto">
          <a:xfrm flipH="1">
            <a:off x="2195736" y="3350826"/>
            <a:ext cx="758752" cy="601257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11</a:t>
            </a:r>
            <a:r>
              <a:rPr kumimoji="0" lang="ru-RU" altLang="ko-KR" sz="10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часов</a:t>
            </a:r>
            <a:endParaRPr kumimoji="0" lang="ko-KR" altLang="en-US" sz="24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9" name="AutoShape 92"/>
          <p:cNvSpPr>
            <a:spLocks noChangeArrowheads="1"/>
          </p:cNvSpPr>
          <p:nvPr/>
        </p:nvSpPr>
        <p:spPr bwMode="auto">
          <a:xfrm flipH="1">
            <a:off x="2195736" y="4253235"/>
            <a:ext cx="758752" cy="60125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prstDash val="solid"/>
            <a:headEnd/>
            <a:tailEnd/>
          </a:ln>
          <a:effectLst>
            <a:outerShdw blurRad="25400" dist="190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altLang="ko-KR" sz="24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72</a:t>
            </a:r>
            <a:r>
              <a:rPr kumimoji="0" lang="ru-RU" altLang="ko-KR" sz="10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%</a:t>
            </a:r>
            <a:endParaRPr kumimoji="0" lang="ko-KR" altLang="en-US" sz="24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1" name="AutoShape 92"/>
          <p:cNvSpPr>
            <a:spLocks noChangeArrowheads="1"/>
          </p:cNvSpPr>
          <p:nvPr/>
        </p:nvSpPr>
        <p:spPr bwMode="auto">
          <a:xfrm flipH="1">
            <a:off x="3131835" y="1452086"/>
            <a:ext cx="5278694" cy="73262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2" name="AutoShape 92"/>
          <p:cNvSpPr>
            <a:spLocks noChangeArrowheads="1"/>
          </p:cNvSpPr>
          <p:nvPr/>
        </p:nvSpPr>
        <p:spPr bwMode="auto">
          <a:xfrm flipH="1">
            <a:off x="3131835" y="2354495"/>
            <a:ext cx="5278694" cy="73262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3" name="AutoShape 92"/>
          <p:cNvSpPr>
            <a:spLocks noChangeArrowheads="1"/>
          </p:cNvSpPr>
          <p:nvPr/>
        </p:nvSpPr>
        <p:spPr bwMode="auto">
          <a:xfrm flipH="1">
            <a:off x="3131838" y="3256904"/>
            <a:ext cx="5278693" cy="73262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4" name="AutoShape 92"/>
          <p:cNvSpPr>
            <a:spLocks noChangeArrowheads="1"/>
          </p:cNvSpPr>
          <p:nvPr/>
        </p:nvSpPr>
        <p:spPr bwMode="auto">
          <a:xfrm flipH="1">
            <a:off x="3131835" y="4159313"/>
            <a:ext cx="5278694" cy="73262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6" name="TextBox 10"/>
          <p:cNvSpPr txBox="1"/>
          <p:nvPr/>
        </p:nvSpPr>
        <p:spPr bwMode="auto">
          <a:xfrm>
            <a:off x="3136117" y="1488096"/>
            <a:ext cx="5238836" cy="659169"/>
          </a:xfrm>
          <a:prstGeom prst="rect">
            <a:avLst/>
          </a:prstGeom>
          <a:noFill/>
          <a:effectLst/>
        </p:spPr>
        <p:txBody>
          <a:bodyPr wrap="square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Средний возраст</a:t>
            </a:r>
            <a:endParaRPr lang="ko-KR" altLang="en-US" b="1" dirty="0">
              <a:solidFill>
                <a:schemeClr val="bg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3" name="Title 53"/>
          <p:cNvSpPr txBox="1">
            <a:spLocks/>
          </p:cNvSpPr>
          <p:nvPr/>
        </p:nvSpPr>
        <p:spPr>
          <a:xfrm>
            <a:off x="1763688" y="267494"/>
            <a:ext cx="7452320" cy="1280586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ko-KR" sz="1600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 образовательных организациях Липецкой области работают 455 учителей информатики</a:t>
            </a:r>
            <a:endParaRPr lang="ko-KR" altLang="en-US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4" name="TextBox 10"/>
          <p:cNvSpPr txBox="1"/>
          <p:nvPr/>
        </p:nvSpPr>
        <p:spPr bwMode="auto">
          <a:xfrm>
            <a:off x="3151764" y="2390505"/>
            <a:ext cx="5238836" cy="659169"/>
          </a:xfrm>
          <a:prstGeom prst="rect">
            <a:avLst/>
          </a:prstGeom>
          <a:noFill/>
          <a:effectLst/>
        </p:spPr>
        <p:txBody>
          <a:bodyPr wrap="square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Стаж работы по направлению </a:t>
            </a:r>
          </a:p>
          <a:p>
            <a:r>
              <a:rPr lang="en-US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“</a:t>
            </a:r>
            <a:r>
              <a:rPr lang="ru-RU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учитель информатики</a:t>
            </a:r>
            <a:r>
              <a:rPr lang="en-US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”/”</a:t>
            </a:r>
            <a:r>
              <a:rPr lang="ru-RU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ИКТ</a:t>
            </a:r>
            <a:r>
              <a:rPr lang="en-US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”</a:t>
            </a:r>
            <a:endParaRPr lang="ko-KR" altLang="en-US" b="1" dirty="0">
              <a:solidFill>
                <a:schemeClr val="bg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5" name="TextBox 10"/>
          <p:cNvSpPr txBox="1"/>
          <p:nvPr/>
        </p:nvSpPr>
        <p:spPr bwMode="auto">
          <a:xfrm>
            <a:off x="3149646" y="3303170"/>
            <a:ext cx="5238836" cy="659169"/>
          </a:xfrm>
          <a:prstGeom prst="rect">
            <a:avLst/>
          </a:prstGeom>
          <a:noFill/>
          <a:effectLst/>
        </p:spPr>
        <p:txBody>
          <a:bodyPr wrap="square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Педагогическая нагрузка (в неделю) по направлению </a:t>
            </a:r>
            <a:r>
              <a:rPr lang="en-US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“</a:t>
            </a:r>
            <a:r>
              <a:rPr lang="ru-RU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учитель информатики</a:t>
            </a:r>
            <a:r>
              <a:rPr lang="en-US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”/”</a:t>
            </a:r>
            <a:r>
              <a:rPr lang="ru-RU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ИКТ</a:t>
            </a:r>
            <a:r>
              <a:rPr lang="en-US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”</a:t>
            </a:r>
            <a:endParaRPr lang="ko-KR" altLang="en-US" b="1" dirty="0">
              <a:solidFill>
                <a:schemeClr val="bg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6" name="TextBox 10"/>
          <p:cNvSpPr txBox="1"/>
          <p:nvPr/>
        </p:nvSpPr>
        <p:spPr bwMode="auto">
          <a:xfrm>
            <a:off x="3149646" y="4212217"/>
            <a:ext cx="5238836" cy="659169"/>
          </a:xfrm>
          <a:prstGeom prst="rect">
            <a:avLst/>
          </a:prstGeom>
          <a:noFill/>
          <a:effectLst/>
        </p:spPr>
        <p:txBody>
          <a:bodyPr wrap="square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ko-KR" b="1" dirty="0" smtClean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Доля учителей информатики преподающих посторонние предметы</a:t>
            </a:r>
            <a:endParaRPr lang="ko-KR" altLang="en-US" b="1" dirty="0">
              <a:solidFill>
                <a:schemeClr val="bg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1547664" y="25735"/>
            <a:ext cx="7596336" cy="77653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endParaRPr lang="ko-KR" altLang="en-US" sz="24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7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mond 4"/>
          <p:cNvSpPr/>
          <p:nvPr/>
        </p:nvSpPr>
        <p:spPr>
          <a:xfrm>
            <a:off x="4605433" y="2079861"/>
            <a:ext cx="1518421" cy="1566492"/>
          </a:xfrm>
          <a:prstGeom prst="diamond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altLang="ko-KR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82 %</a:t>
            </a:r>
            <a:endParaRPr lang="ko-KR" altLang="en-US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Diamond 3"/>
          <p:cNvSpPr/>
          <p:nvPr/>
        </p:nvSpPr>
        <p:spPr>
          <a:xfrm>
            <a:off x="3791190" y="2909834"/>
            <a:ext cx="1518422" cy="1566492"/>
          </a:xfrm>
          <a:prstGeom prst="diamond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altLang="ko-KR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5 %</a:t>
            </a:r>
            <a:endParaRPr lang="ko-KR" altLang="en-US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Diamond 5"/>
          <p:cNvSpPr/>
          <p:nvPr/>
        </p:nvSpPr>
        <p:spPr>
          <a:xfrm>
            <a:off x="2984568" y="2071650"/>
            <a:ext cx="1518423" cy="1566492"/>
          </a:xfrm>
          <a:prstGeom prst="diamond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altLang="ko-KR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10 %</a:t>
            </a:r>
            <a:endParaRPr lang="ko-KR" altLang="en-US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20001" y="1309776"/>
            <a:ext cx="3432654" cy="531636"/>
            <a:chOff x="4320399" y="1300646"/>
            <a:chExt cx="4223570" cy="531636"/>
          </a:xfrm>
        </p:grpSpPr>
        <p:sp>
          <p:nvSpPr>
            <p:cNvPr id="17" name="TextBox 16"/>
            <p:cNvSpPr txBox="1"/>
            <p:nvPr/>
          </p:nvSpPr>
          <p:spPr>
            <a:xfrm>
              <a:off x="4320399" y="1493728"/>
              <a:ext cx="2874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669519" y="1300646"/>
              <a:ext cx="2874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600" b="1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Среднее специальное</a:t>
              </a:r>
              <a:endParaRPr lang="ko-KR" altLang="en-US" sz="1600" b="1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19366" y="3147814"/>
            <a:ext cx="2860417" cy="952363"/>
            <a:chOff x="4073536" y="885473"/>
            <a:chExt cx="3519484" cy="952363"/>
          </a:xfrm>
        </p:grpSpPr>
        <p:sp>
          <p:nvSpPr>
            <p:cNvPr id="20" name="TextBox 19"/>
            <p:cNvSpPr txBox="1"/>
            <p:nvPr/>
          </p:nvSpPr>
          <p:spPr>
            <a:xfrm>
              <a:off x="4073536" y="1499282"/>
              <a:ext cx="2874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718570" y="885473"/>
              <a:ext cx="2874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600" b="1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Высшее бакалавриат</a:t>
              </a:r>
              <a:endParaRPr lang="ko-KR" altLang="en-US" sz="1600" b="1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773519" y="1503018"/>
            <a:ext cx="2614905" cy="915397"/>
            <a:chOff x="3977445" y="1493728"/>
            <a:chExt cx="3217404" cy="915397"/>
          </a:xfrm>
        </p:grpSpPr>
        <p:sp>
          <p:nvSpPr>
            <p:cNvPr id="23" name="TextBox 22"/>
            <p:cNvSpPr txBox="1"/>
            <p:nvPr/>
          </p:nvSpPr>
          <p:spPr>
            <a:xfrm>
              <a:off x="4320399" y="1493728"/>
              <a:ext cx="2874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977445" y="2070571"/>
              <a:ext cx="29237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altLang="ko-KR" sz="1600" b="1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Высшее специалитет</a:t>
              </a:r>
              <a:endParaRPr lang="ko-KR" altLang="en-US" sz="1600" b="1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070155" y="3761623"/>
            <a:ext cx="3782990" cy="594235"/>
            <a:chOff x="2540222" y="1493728"/>
            <a:chExt cx="4654627" cy="594235"/>
          </a:xfrm>
        </p:grpSpPr>
        <p:sp>
          <p:nvSpPr>
            <p:cNvPr id="26" name="TextBox 25"/>
            <p:cNvSpPr txBox="1"/>
            <p:nvPr/>
          </p:nvSpPr>
          <p:spPr>
            <a:xfrm>
              <a:off x="4320399" y="1493728"/>
              <a:ext cx="2874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40222" y="1749409"/>
              <a:ext cx="28744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altLang="ko-KR" sz="1600" b="1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Высшее магистратура</a:t>
              </a:r>
              <a:endParaRPr lang="ko-KR" altLang="en-US" sz="1600" b="1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sp>
        <p:nvSpPr>
          <p:cNvPr id="28" name="Title 1"/>
          <p:cNvSpPr txBox="1">
            <a:spLocks/>
          </p:cNvSpPr>
          <p:nvPr/>
        </p:nvSpPr>
        <p:spPr>
          <a:xfrm>
            <a:off x="35496" y="123477"/>
            <a:ext cx="9108504" cy="678787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Уровни образования учителей информатики </a:t>
            </a:r>
          </a:p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 образовательных организациях Липецкой области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4" name="Diamond 3"/>
          <p:cNvSpPr/>
          <p:nvPr/>
        </p:nvSpPr>
        <p:spPr>
          <a:xfrm>
            <a:off x="3798810" y="1220394"/>
            <a:ext cx="1510802" cy="1572696"/>
          </a:xfrm>
          <a:prstGeom prst="diamond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altLang="ko-KR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3 %</a:t>
            </a:r>
            <a:endParaRPr lang="ko-KR" altLang="en-US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11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/>
        </p:nvSpPr>
        <p:spPr>
          <a:xfrm rot="16200000">
            <a:off x="-1190925" y="3150100"/>
            <a:ext cx="3651869" cy="334930"/>
          </a:xfrm>
          <a:prstGeom prst="homePlat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Pentagon 7"/>
          <p:cNvSpPr/>
          <p:nvPr/>
        </p:nvSpPr>
        <p:spPr>
          <a:xfrm rot="16200000">
            <a:off x="-239562" y="3465064"/>
            <a:ext cx="3032834" cy="324035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1" name="Straight Arrow Connector 40"/>
          <p:cNvCxnSpPr>
            <a:stCxn id="8" idx="3"/>
            <a:endCxn id="29" idx="1"/>
          </p:cNvCxnSpPr>
          <p:nvPr/>
        </p:nvCxnSpPr>
        <p:spPr>
          <a:xfrm>
            <a:off x="1276855" y="2110665"/>
            <a:ext cx="3727192" cy="38729"/>
          </a:xfrm>
          <a:prstGeom prst="straightConnector1">
            <a:avLst/>
          </a:prstGeom>
          <a:ln w="25400">
            <a:solidFill>
              <a:schemeClr val="accent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7" idx="3"/>
            <a:endCxn id="17" idx="1"/>
          </p:cNvCxnSpPr>
          <p:nvPr/>
        </p:nvCxnSpPr>
        <p:spPr>
          <a:xfrm>
            <a:off x="635009" y="1491631"/>
            <a:ext cx="4369034" cy="32774"/>
          </a:xfrm>
          <a:prstGeom prst="straightConnector1">
            <a:avLst/>
          </a:prstGeom>
          <a:ln w="25400">
            <a:solidFill>
              <a:schemeClr val="accent4">
                <a:lumMod val="75000"/>
              </a:schemeClr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 txBox="1">
            <a:spLocks/>
          </p:cNvSpPr>
          <p:nvPr/>
        </p:nvSpPr>
        <p:spPr>
          <a:xfrm>
            <a:off x="0" y="25734"/>
            <a:ext cx="9144000" cy="1141307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ru-RU" sz="2400" dirty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Языки </a:t>
            </a:r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программирования, которыми владеют учителя </a:t>
            </a:r>
            <a:endParaRPr lang="en-US" sz="2400" dirty="0" smtClean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информатики в образовательных организация </a:t>
            </a:r>
            <a:endParaRPr lang="en-US" sz="2400" dirty="0" smtClean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ru-RU" sz="2400" dirty="0" smtClean="0">
                <a:solidFill>
                  <a:schemeClr val="accent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Липецкой области</a:t>
            </a:r>
            <a:endParaRPr lang="ko-KR" altLang="en-US" sz="2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3" name="Pentagon 6"/>
          <p:cNvSpPr/>
          <p:nvPr/>
        </p:nvSpPr>
        <p:spPr>
          <a:xfrm rot="16200000">
            <a:off x="678477" y="3756282"/>
            <a:ext cx="2456767" cy="317665"/>
          </a:xfrm>
          <a:prstGeom prst="homePlat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" name="Straight Arrow Connector 42"/>
          <p:cNvCxnSpPr>
            <a:stCxn id="13" idx="3"/>
            <a:endCxn id="49" idx="1"/>
          </p:cNvCxnSpPr>
          <p:nvPr/>
        </p:nvCxnSpPr>
        <p:spPr>
          <a:xfrm>
            <a:off x="1906861" y="2686731"/>
            <a:ext cx="3097185" cy="23519"/>
          </a:xfrm>
          <a:prstGeom prst="straightConnector1">
            <a:avLst/>
          </a:prstGeom>
          <a:ln w="25400">
            <a:solidFill>
              <a:schemeClr val="accent4">
                <a:lumMod val="75000"/>
              </a:schemeClr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entagon 7"/>
          <p:cNvSpPr/>
          <p:nvPr/>
        </p:nvSpPr>
        <p:spPr>
          <a:xfrm rot="16200000">
            <a:off x="1565736" y="4009443"/>
            <a:ext cx="1943167" cy="324946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3" name="Straight Arrow Connector 40"/>
          <p:cNvCxnSpPr>
            <a:stCxn id="33" idx="3"/>
            <a:endCxn id="68" idx="1"/>
          </p:cNvCxnSpPr>
          <p:nvPr/>
        </p:nvCxnSpPr>
        <p:spPr>
          <a:xfrm>
            <a:off x="3789976" y="4371950"/>
            <a:ext cx="1214067" cy="9692"/>
          </a:xfrm>
          <a:prstGeom prst="straightConnector1">
            <a:avLst/>
          </a:prstGeom>
          <a:ln w="25400">
            <a:solidFill>
              <a:schemeClr val="accent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entagon 6"/>
          <p:cNvSpPr/>
          <p:nvPr/>
        </p:nvSpPr>
        <p:spPr>
          <a:xfrm rot="16200000">
            <a:off x="2510250" y="4331265"/>
            <a:ext cx="1306800" cy="317665"/>
          </a:xfrm>
          <a:prstGeom prst="homePlat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Pentagon 7"/>
          <p:cNvSpPr/>
          <p:nvPr/>
        </p:nvSpPr>
        <p:spPr>
          <a:xfrm rot="16200000">
            <a:off x="3401564" y="4597888"/>
            <a:ext cx="776823" cy="324946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3" name="Straight Arrow Connector 40"/>
          <p:cNvCxnSpPr>
            <a:stCxn id="21" idx="3"/>
            <a:endCxn id="52" idx="1"/>
          </p:cNvCxnSpPr>
          <p:nvPr/>
        </p:nvCxnSpPr>
        <p:spPr>
          <a:xfrm>
            <a:off x="2537319" y="3200333"/>
            <a:ext cx="2466726" cy="29181"/>
          </a:xfrm>
          <a:prstGeom prst="straightConnector1">
            <a:avLst/>
          </a:prstGeom>
          <a:ln w="25400">
            <a:solidFill>
              <a:schemeClr val="accent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42"/>
          <p:cNvCxnSpPr>
            <a:stCxn id="32" idx="3"/>
            <a:endCxn id="64" idx="1"/>
          </p:cNvCxnSpPr>
          <p:nvPr/>
        </p:nvCxnSpPr>
        <p:spPr>
          <a:xfrm flipV="1">
            <a:off x="3163651" y="3828661"/>
            <a:ext cx="1840393" cy="8037"/>
          </a:xfrm>
          <a:prstGeom prst="straightConnector1">
            <a:avLst/>
          </a:prstGeom>
          <a:ln w="25400">
            <a:solidFill>
              <a:schemeClr val="accent4">
                <a:lumMod val="75000"/>
              </a:schemeClr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5004042" y="1385905"/>
            <a:ext cx="2794715" cy="465765"/>
            <a:chOff x="2113657" y="4283314"/>
            <a:chExt cx="3647460" cy="465765"/>
          </a:xfrm>
        </p:grpSpPr>
        <p:sp>
          <p:nvSpPr>
            <p:cNvPr id="16" name="TextBox 15"/>
            <p:cNvSpPr txBox="1"/>
            <p:nvPr/>
          </p:nvSpPr>
          <p:spPr>
            <a:xfrm>
              <a:off x="2113657" y="4495163"/>
              <a:ext cx="364745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85%</a:t>
              </a:r>
              <a:endPara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accent3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Pascal</a:t>
              </a:r>
              <a:endParaRPr lang="ko-KR" altLang="en-US" sz="12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04046" y="2010894"/>
            <a:ext cx="2794715" cy="488848"/>
            <a:chOff x="2113657" y="4283314"/>
            <a:chExt cx="3647460" cy="488848"/>
          </a:xfrm>
        </p:grpSpPr>
        <p:sp>
          <p:nvSpPr>
            <p:cNvPr id="28" name="TextBox 27"/>
            <p:cNvSpPr txBox="1"/>
            <p:nvPr/>
          </p:nvSpPr>
          <p:spPr>
            <a:xfrm>
              <a:off x="2113657" y="4495163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62%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Basic</a:t>
              </a:r>
              <a:endParaRPr lang="ko-KR" altLang="en-US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Group 14"/>
          <p:cNvGrpSpPr/>
          <p:nvPr/>
        </p:nvGrpSpPr>
        <p:grpSpPr>
          <a:xfrm>
            <a:off x="5004045" y="2571750"/>
            <a:ext cx="2794715" cy="465765"/>
            <a:chOff x="2113657" y="4283314"/>
            <a:chExt cx="3647460" cy="465765"/>
          </a:xfrm>
        </p:grpSpPr>
        <p:sp>
          <p:nvSpPr>
            <p:cNvPr id="48" name="TextBox 47"/>
            <p:cNvSpPr txBox="1"/>
            <p:nvPr/>
          </p:nvSpPr>
          <p:spPr>
            <a:xfrm>
              <a:off x="2113657" y="4495163"/>
              <a:ext cx="364745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26</a:t>
              </a:r>
              <a:r>
                <a:rPr lang="ru-RU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%</a:t>
              </a:r>
              <a:endPara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accent3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Python</a:t>
              </a:r>
              <a:endParaRPr lang="ko-KR" altLang="en-US" sz="12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Group 26"/>
          <p:cNvGrpSpPr/>
          <p:nvPr/>
        </p:nvGrpSpPr>
        <p:grpSpPr>
          <a:xfrm>
            <a:off x="5004044" y="3091014"/>
            <a:ext cx="2794715" cy="488848"/>
            <a:chOff x="2113657" y="4283314"/>
            <a:chExt cx="3647460" cy="488848"/>
          </a:xfrm>
        </p:grpSpPr>
        <p:sp>
          <p:nvSpPr>
            <p:cNvPr id="51" name="TextBox 50"/>
            <p:cNvSpPr txBox="1"/>
            <p:nvPr/>
          </p:nvSpPr>
          <p:spPr>
            <a:xfrm>
              <a:off x="2113657" y="4495163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20%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Другое</a:t>
              </a:r>
              <a:endParaRPr lang="ko-KR" altLang="en-US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2" name="Group 14"/>
          <p:cNvGrpSpPr/>
          <p:nvPr/>
        </p:nvGrpSpPr>
        <p:grpSpPr>
          <a:xfrm>
            <a:off x="5004043" y="3690161"/>
            <a:ext cx="2794715" cy="465765"/>
            <a:chOff x="2113657" y="4283314"/>
            <a:chExt cx="3647460" cy="465765"/>
          </a:xfrm>
        </p:grpSpPr>
        <p:sp>
          <p:nvSpPr>
            <p:cNvPr id="63" name="TextBox 62"/>
            <p:cNvSpPr txBox="1"/>
            <p:nvPr/>
          </p:nvSpPr>
          <p:spPr>
            <a:xfrm>
              <a:off x="2113657" y="4495163"/>
              <a:ext cx="364745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26</a:t>
              </a:r>
              <a:r>
                <a:rPr lang="ru-RU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%</a:t>
              </a:r>
              <a:endPara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b="1" dirty="0" smtClean="0">
                  <a:solidFill>
                    <a:schemeClr val="accent3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С++</a:t>
              </a:r>
              <a:endParaRPr lang="ko-KR" altLang="en-US" sz="12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" name="Group 26"/>
          <p:cNvGrpSpPr/>
          <p:nvPr/>
        </p:nvGrpSpPr>
        <p:grpSpPr>
          <a:xfrm>
            <a:off x="5004042" y="4243142"/>
            <a:ext cx="2794715" cy="488848"/>
            <a:chOff x="2113657" y="4283314"/>
            <a:chExt cx="3647460" cy="488848"/>
          </a:xfrm>
        </p:grpSpPr>
        <p:sp>
          <p:nvSpPr>
            <p:cNvPr id="67" name="TextBox 66"/>
            <p:cNvSpPr txBox="1"/>
            <p:nvPr/>
          </p:nvSpPr>
          <p:spPr>
            <a:xfrm>
              <a:off x="2113657" y="4495163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20%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Java</a:t>
              </a:r>
              <a:endParaRPr lang="ko-KR" altLang="en-US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87" name="Рисунок 8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153" y="1715420"/>
            <a:ext cx="3149810" cy="2309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16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0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B856"/>
      </a:accent1>
      <a:accent2>
        <a:srgbClr val="1CBBB4"/>
      </a:accent2>
      <a:accent3>
        <a:srgbClr val="9FEDF0"/>
      </a:accent3>
      <a:accent4>
        <a:srgbClr val="9FEDF0"/>
      </a:accent4>
      <a:accent5>
        <a:srgbClr val="576868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Contents Slide Master">
  <a:themeElements>
    <a:clrScheme name="ALLPPT-COLOR-A0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B856"/>
      </a:accent1>
      <a:accent2>
        <a:srgbClr val="1CBBB4"/>
      </a:accent2>
      <a:accent3>
        <a:srgbClr val="9FEDF0"/>
      </a:accent3>
      <a:accent4>
        <a:srgbClr val="9FEDF0"/>
      </a:accent4>
      <a:accent5>
        <a:srgbClr val="576868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B856"/>
      </a:accent1>
      <a:accent2>
        <a:srgbClr val="1CBBB4"/>
      </a:accent2>
      <a:accent3>
        <a:srgbClr val="9FEDF0"/>
      </a:accent3>
      <a:accent4>
        <a:srgbClr val="9FEDF0"/>
      </a:accent4>
      <a:accent5>
        <a:srgbClr val="576868"/>
      </a:accent5>
      <a:accent6>
        <a:srgbClr val="CBCBCB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2239</TotalTime>
  <Words>638</Words>
  <Application>Microsoft Office PowerPoint</Application>
  <PresentationFormat>Экран (16:9)</PresentationFormat>
  <Paragraphs>281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Cover and End Slide Master</vt:lpstr>
      <vt:lpstr>Contents Slide Master</vt:lpstr>
      <vt:lpstr>Section Break Slide Master</vt:lpstr>
      <vt:lpstr>Информационная справка о результатах мониторинга  ресурсного и методического обеспечения использования информационно-коммуникационных технологий в общеобразовательных учреждениях  Липецкой области </vt:lpstr>
      <vt:lpstr>Презентация PowerPoint</vt:lpstr>
      <vt:lpstr>Количество ОО, принявших участие в мониторинге,  по муниципальным образованиям</vt:lpstr>
      <vt:lpstr>Оснащённость современным IT-оборудованием ОО,  участвующих в мониторинге (кол-во единиц)</vt:lpstr>
      <vt:lpstr>Презентация PowerPoint</vt:lpstr>
      <vt:lpstr>В Липецкой области 858 каналов связи, подключённых к сети Интернет.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panova</cp:lastModifiedBy>
  <cp:revision>204</cp:revision>
  <dcterms:created xsi:type="dcterms:W3CDTF">2016-11-09T00:26:40Z</dcterms:created>
  <dcterms:modified xsi:type="dcterms:W3CDTF">2020-12-18T12:54:34Z</dcterms:modified>
</cp:coreProperties>
</file>